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3" r:id="rId2"/>
    <p:sldId id="337" r:id="rId3"/>
    <p:sldId id="287" r:id="rId4"/>
    <p:sldId id="288" r:id="rId5"/>
    <p:sldId id="289" r:id="rId6"/>
    <p:sldId id="309" r:id="rId7"/>
    <p:sldId id="290" r:id="rId8"/>
    <p:sldId id="357" r:id="rId9"/>
    <p:sldId id="351" r:id="rId10"/>
    <p:sldId id="293" r:id="rId11"/>
    <p:sldId id="314" r:id="rId12"/>
    <p:sldId id="297" r:id="rId13"/>
    <p:sldId id="299" r:id="rId14"/>
    <p:sldId id="300" r:id="rId15"/>
    <p:sldId id="301" r:id="rId16"/>
    <p:sldId id="305" r:id="rId17"/>
    <p:sldId id="346" r:id="rId18"/>
    <p:sldId id="327" r:id="rId19"/>
    <p:sldId id="340" r:id="rId20"/>
    <p:sldId id="341" r:id="rId21"/>
    <p:sldId id="307" r:id="rId22"/>
    <p:sldId id="347" r:id="rId23"/>
    <p:sldId id="303" r:id="rId24"/>
    <p:sldId id="348" r:id="rId25"/>
    <p:sldId id="352" r:id="rId26"/>
    <p:sldId id="353" r:id="rId27"/>
    <p:sldId id="354" r:id="rId28"/>
    <p:sldId id="291" r:id="rId29"/>
    <p:sldId id="311" r:id="rId30"/>
    <p:sldId id="358" r:id="rId31"/>
    <p:sldId id="315" r:id="rId32"/>
    <p:sldId id="359" r:id="rId33"/>
    <p:sldId id="360" r:id="rId34"/>
    <p:sldId id="350" r:id="rId35"/>
    <p:sldId id="326" r:id="rId36"/>
    <p:sldId id="320" r:id="rId37"/>
    <p:sldId id="321" r:id="rId38"/>
    <p:sldId id="322" r:id="rId39"/>
    <p:sldId id="356" r:id="rId40"/>
    <p:sldId id="323" r:id="rId41"/>
    <p:sldId id="332" r:id="rId42"/>
    <p:sldId id="333" r:id="rId43"/>
    <p:sldId id="355" r:id="rId44"/>
    <p:sldId id="334" r:id="rId45"/>
    <p:sldId id="330" r:id="rId46"/>
    <p:sldId id="335" r:id="rId47"/>
    <p:sldId id="339" r:id="rId48"/>
    <p:sldId id="338" r:id="rId49"/>
    <p:sldId id="343" r:id="rId50"/>
    <p:sldId id="349" r:id="rId51"/>
    <p:sldId id="328" r:id="rId52"/>
    <p:sldId id="264" r:id="rId53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66"/>
    <a:srgbClr val="DF2607"/>
    <a:srgbClr val="FF0000"/>
    <a:srgbClr val="E5E9EB"/>
    <a:srgbClr val="B1BCC2"/>
    <a:srgbClr val="7D8F99"/>
    <a:srgbClr val="FFF499"/>
    <a:srgbClr val="FF3300"/>
    <a:srgbClr val="F83D1E"/>
    <a:srgbClr val="4DE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8" autoAdjust="0"/>
    <p:restoredTop sz="94719" autoAdjust="0"/>
  </p:normalViewPr>
  <p:slideViewPr>
    <p:cSldViewPr>
      <p:cViewPr>
        <p:scale>
          <a:sx n="100" d="100"/>
          <a:sy n="100" d="100"/>
        </p:scale>
        <p:origin x="-1866" y="-366"/>
      </p:cViewPr>
      <p:guideLst>
        <p:guide orient="horz" pos="4042"/>
        <p:guide orient="horz" pos="1472"/>
        <p:guide pos="2880"/>
        <p:guide pos="317"/>
        <p:guide pos="5420"/>
      </p:guideLst>
    </p:cSldViewPr>
  </p:slideViewPr>
  <p:outlineViewPr>
    <p:cViewPr>
      <p:scale>
        <a:sx n="33" d="100"/>
        <a:sy n="33" d="100"/>
      </p:scale>
      <p:origin x="48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7C5DE-8F26-4FEE-981C-79E503B227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7B7236E-3821-49F9-8D6F-E40034C2D986}">
      <dgm:prSet phldrT="[Text]" custT="1"/>
      <dgm:spPr>
        <a:solidFill>
          <a:srgbClr val="7D8F99">
            <a:alpha val="80000"/>
          </a:srgbClr>
        </a:solidFill>
      </dgm:spPr>
      <dgm:t>
        <a:bodyPr/>
        <a:lstStyle/>
        <a:p>
          <a:r>
            <a:rPr lang="de-DE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In </a:t>
          </a:r>
          <a:r>
            <a:rPr lang="de-DE" sz="24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the</a:t>
          </a:r>
          <a:r>
            <a:rPr lang="de-DE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Original Language</a:t>
          </a:r>
          <a:endParaRPr lang="de-DE" sz="2400" dirty="0">
            <a:solidFill>
              <a:schemeClr val="accent1">
                <a:lumMod val="20000"/>
                <a:lumOff val="80000"/>
              </a:schemeClr>
            </a:solidFill>
            <a:latin typeface="Flexo Light" pitchFamily="50" charset="0"/>
          </a:endParaRPr>
        </a:p>
      </dgm:t>
    </dgm:pt>
    <dgm:pt modelId="{345B948A-993F-4C07-BDD7-9FFDDF461250}" type="parTrans" cxnId="{DD85AE79-375E-45B4-B594-A1E73E22A74F}">
      <dgm:prSet/>
      <dgm:spPr/>
      <dgm:t>
        <a:bodyPr/>
        <a:lstStyle/>
        <a:p>
          <a:endParaRPr lang="de-DE"/>
        </a:p>
      </dgm:t>
    </dgm:pt>
    <dgm:pt modelId="{03A5E485-7227-4222-A428-6078578364B3}" type="sibTrans" cxnId="{DD85AE79-375E-45B4-B594-A1E73E22A74F}">
      <dgm:prSet/>
      <dgm:spPr/>
      <dgm:t>
        <a:bodyPr/>
        <a:lstStyle/>
        <a:p>
          <a:endParaRPr lang="de-DE"/>
        </a:p>
      </dgm:t>
    </dgm:pt>
    <dgm:pt modelId="{6E8A0F2F-DB30-4708-A321-002D4235C83E}">
      <dgm:prSet phldrT="[Text]" custT="1"/>
      <dgm:spPr>
        <a:solidFill>
          <a:srgbClr val="7D8F99">
            <a:alpha val="80000"/>
          </a:srgbClr>
        </a:solidFill>
      </dgm:spPr>
      <dgm:t>
        <a:bodyPr/>
        <a:lstStyle/>
        <a:p>
          <a:r>
            <a:rPr lang="de-DE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In </a:t>
          </a:r>
          <a:r>
            <a:rPr lang="de-DE" sz="16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the</a:t>
          </a:r>
          <a:r>
            <a:rPr lang="de-DE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Translation</a:t>
          </a:r>
          <a:endParaRPr lang="de-DE" sz="1600" dirty="0">
            <a:solidFill>
              <a:schemeClr val="accent1">
                <a:lumMod val="20000"/>
                <a:lumOff val="80000"/>
              </a:schemeClr>
            </a:solidFill>
            <a:latin typeface="Flexo Light" pitchFamily="50" charset="0"/>
          </a:endParaRPr>
        </a:p>
      </dgm:t>
    </dgm:pt>
    <dgm:pt modelId="{789D3E7E-646C-4FA9-AADF-59012A59CAB6}" type="parTrans" cxnId="{6A673246-F5AA-4980-9750-B9375CBBD2AC}">
      <dgm:prSet/>
      <dgm:spPr/>
      <dgm:t>
        <a:bodyPr/>
        <a:lstStyle/>
        <a:p>
          <a:endParaRPr lang="de-DE"/>
        </a:p>
      </dgm:t>
    </dgm:pt>
    <dgm:pt modelId="{5314E55C-6C93-43F1-8B5D-5DD65AB0947F}" type="sibTrans" cxnId="{6A673246-F5AA-4980-9750-B9375CBBD2AC}">
      <dgm:prSet/>
      <dgm:spPr/>
      <dgm:t>
        <a:bodyPr/>
        <a:lstStyle/>
        <a:p>
          <a:endParaRPr lang="de-DE"/>
        </a:p>
      </dgm:t>
    </dgm:pt>
    <dgm:pt modelId="{3D0F2899-807E-403D-8C24-B6B03791C0B4}">
      <dgm:prSet phldrT="[Text]" custT="1"/>
      <dgm:spPr>
        <a:solidFill>
          <a:srgbClr val="7D8F99">
            <a:alpha val="80000"/>
          </a:srgbClr>
        </a:solidFill>
      </dgm:spPr>
      <dgm:t>
        <a:bodyPr/>
        <a:lstStyle/>
        <a:p>
          <a:r>
            <a:rPr lang="de-DE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In </a:t>
          </a:r>
          <a:r>
            <a:rPr lang="de-DE" sz="16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the</a:t>
          </a:r>
          <a:r>
            <a:rPr lang="de-DE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System </a:t>
          </a:r>
          <a:r>
            <a:rPr lang="de-DE" sz="16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of</a:t>
          </a:r>
          <a:r>
            <a:rPr lang="de-DE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Interpretation</a:t>
          </a:r>
          <a:endParaRPr lang="de-DE" sz="1600" dirty="0">
            <a:solidFill>
              <a:schemeClr val="accent1">
                <a:lumMod val="20000"/>
                <a:lumOff val="80000"/>
              </a:schemeClr>
            </a:solidFill>
            <a:latin typeface="Flexo Light" pitchFamily="50" charset="0"/>
          </a:endParaRPr>
        </a:p>
      </dgm:t>
    </dgm:pt>
    <dgm:pt modelId="{80B94A0C-03B3-462C-AB39-40DF1DED3599}" type="parTrans" cxnId="{EF96052C-5E35-4FE1-B333-C27DFCD691E6}">
      <dgm:prSet/>
      <dgm:spPr/>
      <dgm:t>
        <a:bodyPr/>
        <a:lstStyle/>
        <a:p>
          <a:endParaRPr lang="de-DE"/>
        </a:p>
      </dgm:t>
    </dgm:pt>
    <dgm:pt modelId="{24A16382-C6BC-41BE-BAE0-F29C05FD3359}" type="sibTrans" cxnId="{EF96052C-5E35-4FE1-B333-C27DFCD691E6}">
      <dgm:prSet/>
      <dgm:spPr/>
      <dgm:t>
        <a:bodyPr/>
        <a:lstStyle/>
        <a:p>
          <a:endParaRPr lang="de-DE"/>
        </a:p>
      </dgm:t>
    </dgm:pt>
    <dgm:pt modelId="{558C6BB4-8427-4E11-BBFD-42F9C3E54415}" type="pres">
      <dgm:prSet presAssocID="{EEB7C5DE-8F26-4FEE-981C-79E503B2276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BF4A9C2-D06D-4019-A641-44298825AEC6}" type="pres">
      <dgm:prSet presAssocID="{EEB7C5DE-8F26-4FEE-981C-79E503B2276A}" presName="cycle" presStyleCnt="0"/>
      <dgm:spPr/>
    </dgm:pt>
    <dgm:pt modelId="{A33DFE62-9A74-41E2-9DBF-A1ED20B73618}" type="pres">
      <dgm:prSet presAssocID="{EEB7C5DE-8F26-4FEE-981C-79E503B2276A}" presName="centerShape" presStyleCnt="0"/>
      <dgm:spPr/>
    </dgm:pt>
    <dgm:pt modelId="{8B02C6BB-675A-40CA-A5EC-51EB65C93851}" type="pres">
      <dgm:prSet presAssocID="{EEB7C5DE-8F26-4FEE-981C-79E503B2276A}" presName="connSite" presStyleLbl="node1" presStyleIdx="0" presStyleCnt="4"/>
      <dgm:spPr/>
    </dgm:pt>
    <dgm:pt modelId="{422CE679-54E8-44DD-9046-0405BEA17850}" type="pres">
      <dgm:prSet presAssocID="{EEB7C5DE-8F26-4FEE-981C-79E503B2276A}" presName="visible" presStyleLbl="node1" presStyleIdx="0" presStyleCnt="4" custScaleX="214034" custScaleY="206116" custLinFactNeighborX="620" custLinFactNeighborY="-4224"/>
      <dgm:spPr>
        <a:prstGeom prst="lightningBolt">
          <a:avLst/>
        </a:prstGeom>
        <a:solidFill>
          <a:srgbClr val="DF2607">
            <a:alpha val="60000"/>
          </a:srgbClr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DE"/>
        </a:p>
      </dgm:t>
    </dgm:pt>
    <dgm:pt modelId="{3457DD68-D684-41C9-A670-D88BFE16BAFD}" type="pres">
      <dgm:prSet presAssocID="{345B948A-993F-4C07-BDD7-9FFDDF461250}" presName="Name25" presStyleLbl="parChTrans1D1" presStyleIdx="0" presStyleCnt="3"/>
      <dgm:spPr/>
      <dgm:t>
        <a:bodyPr/>
        <a:lstStyle/>
        <a:p>
          <a:endParaRPr lang="de-DE"/>
        </a:p>
      </dgm:t>
    </dgm:pt>
    <dgm:pt modelId="{E56536A2-030E-4A05-9444-F30FA244354C}" type="pres">
      <dgm:prSet presAssocID="{B7B7236E-3821-49F9-8D6F-E40034C2D986}" presName="node" presStyleCnt="0"/>
      <dgm:spPr/>
    </dgm:pt>
    <dgm:pt modelId="{B143A7F3-74EC-4314-8B51-F7CAAD7243AF}" type="pres">
      <dgm:prSet presAssocID="{B7B7236E-3821-49F9-8D6F-E40034C2D986}" presName="parentNode" presStyleLbl="node1" presStyleIdx="1" presStyleCnt="4" custScaleX="391321" custScaleY="160996" custLinFactX="100000" custLinFactNeighborX="113082" custLinFactNeighborY="-4495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de-DE"/>
        </a:p>
      </dgm:t>
    </dgm:pt>
    <dgm:pt modelId="{F93179F0-49AA-4A33-B73E-18D137656A63}" type="pres">
      <dgm:prSet presAssocID="{B7B7236E-3821-49F9-8D6F-E40034C2D9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2D5BC1-4134-413D-90FD-897DEFBE321C}" type="pres">
      <dgm:prSet presAssocID="{789D3E7E-646C-4FA9-AADF-59012A59CAB6}" presName="Name25" presStyleLbl="parChTrans1D1" presStyleIdx="1" presStyleCnt="3"/>
      <dgm:spPr/>
      <dgm:t>
        <a:bodyPr/>
        <a:lstStyle/>
        <a:p>
          <a:endParaRPr lang="de-DE"/>
        </a:p>
      </dgm:t>
    </dgm:pt>
    <dgm:pt modelId="{687F0ABA-9645-4603-A9B0-E10A3029843F}" type="pres">
      <dgm:prSet presAssocID="{6E8A0F2F-DB30-4708-A321-002D4235C83E}" presName="node" presStyleCnt="0"/>
      <dgm:spPr/>
    </dgm:pt>
    <dgm:pt modelId="{16AFAE25-9955-4099-BC07-1CD137EB76A5}" type="pres">
      <dgm:prSet presAssocID="{6E8A0F2F-DB30-4708-A321-002D4235C83E}" presName="parentNode" presStyleLbl="node1" presStyleIdx="2" presStyleCnt="4" custScaleX="295616" custScaleY="98083" custLinFactX="91856" custLinFactNeighborX="100000" custLinFactNeighborY="2702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de-DE"/>
        </a:p>
      </dgm:t>
    </dgm:pt>
    <dgm:pt modelId="{80163506-D12B-447F-A7E7-8BD099544F73}" type="pres">
      <dgm:prSet presAssocID="{6E8A0F2F-DB30-4708-A321-002D4235C83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3E73A6-2AFB-48E3-B761-B269968D23CD}" type="pres">
      <dgm:prSet presAssocID="{80B94A0C-03B3-462C-AB39-40DF1DED3599}" presName="Name25" presStyleLbl="parChTrans1D1" presStyleIdx="2" presStyleCnt="3"/>
      <dgm:spPr/>
      <dgm:t>
        <a:bodyPr/>
        <a:lstStyle/>
        <a:p>
          <a:endParaRPr lang="de-DE"/>
        </a:p>
      </dgm:t>
    </dgm:pt>
    <dgm:pt modelId="{713F72C7-08CF-49B1-8C71-6CF9B4184CC1}" type="pres">
      <dgm:prSet presAssocID="{3D0F2899-807E-403D-8C24-B6B03791C0B4}" presName="node" presStyleCnt="0"/>
      <dgm:spPr/>
    </dgm:pt>
    <dgm:pt modelId="{484FD482-BB2E-4337-BA43-F6AACD6DDED7}" type="pres">
      <dgm:prSet presAssocID="{3D0F2899-807E-403D-8C24-B6B03791C0B4}" presName="parentNode" presStyleLbl="node1" presStyleIdx="3" presStyleCnt="4" custScaleX="252741" custScaleY="136920" custLinFactX="59471" custLinFactNeighborX="100000" custLinFactNeighborY="-12707">
        <dgm:presLayoutVars>
          <dgm:chMax val="1"/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de-DE"/>
        </a:p>
      </dgm:t>
    </dgm:pt>
    <dgm:pt modelId="{C0F99AB9-2005-4BF4-9C13-24F1CE429EC6}" type="pres">
      <dgm:prSet presAssocID="{3D0F2899-807E-403D-8C24-B6B03791C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13702DA-DA3F-4875-84A5-13F998BB8423}" type="presOf" srcId="{80B94A0C-03B3-462C-AB39-40DF1DED3599}" destId="{913E73A6-2AFB-48E3-B761-B269968D23CD}" srcOrd="0" destOrd="0" presId="urn:microsoft.com/office/officeart/2005/8/layout/radial2"/>
    <dgm:cxn modelId="{6A673246-F5AA-4980-9750-B9375CBBD2AC}" srcId="{EEB7C5DE-8F26-4FEE-981C-79E503B2276A}" destId="{6E8A0F2F-DB30-4708-A321-002D4235C83E}" srcOrd="1" destOrd="0" parTransId="{789D3E7E-646C-4FA9-AADF-59012A59CAB6}" sibTransId="{5314E55C-6C93-43F1-8B5D-5DD65AB0947F}"/>
    <dgm:cxn modelId="{D2E3C5E4-6065-41C0-A623-EC9EB2E81F5D}" type="presOf" srcId="{3D0F2899-807E-403D-8C24-B6B03791C0B4}" destId="{484FD482-BB2E-4337-BA43-F6AACD6DDED7}" srcOrd="0" destOrd="0" presId="urn:microsoft.com/office/officeart/2005/8/layout/radial2"/>
    <dgm:cxn modelId="{435ADB42-0B36-4CEC-A1FD-A0C9909F7859}" type="presOf" srcId="{789D3E7E-646C-4FA9-AADF-59012A59CAB6}" destId="{B72D5BC1-4134-413D-90FD-897DEFBE321C}" srcOrd="0" destOrd="0" presId="urn:microsoft.com/office/officeart/2005/8/layout/radial2"/>
    <dgm:cxn modelId="{EF96052C-5E35-4FE1-B333-C27DFCD691E6}" srcId="{EEB7C5DE-8F26-4FEE-981C-79E503B2276A}" destId="{3D0F2899-807E-403D-8C24-B6B03791C0B4}" srcOrd="2" destOrd="0" parTransId="{80B94A0C-03B3-462C-AB39-40DF1DED3599}" sibTransId="{24A16382-C6BC-41BE-BAE0-F29C05FD3359}"/>
    <dgm:cxn modelId="{F68427A4-EF08-41A4-A058-684F336A82C1}" type="presOf" srcId="{6E8A0F2F-DB30-4708-A321-002D4235C83E}" destId="{16AFAE25-9955-4099-BC07-1CD137EB76A5}" srcOrd="0" destOrd="0" presId="urn:microsoft.com/office/officeart/2005/8/layout/radial2"/>
    <dgm:cxn modelId="{6CDE0763-0690-4490-81A7-CA3506F1EDA0}" type="presOf" srcId="{EEB7C5DE-8F26-4FEE-981C-79E503B2276A}" destId="{558C6BB4-8427-4E11-BBFD-42F9C3E54415}" srcOrd="0" destOrd="0" presId="urn:microsoft.com/office/officeart/2005/8/layout/radial2"/>
    <dgm:cxn modelId="{748A3852-617F-45A5-966A-E5E3067868DA}" type="presOf" srcId="{345B948A-993F-4C07-BDD7-9FFDDF461250}" destId="{3457DD68-D684-41C9-A670-D88BFE16BAFD}" srcOrd="0" destOrd="0" presId="urn:microsoft.com/office/officeart/2005/8/layout/radial2"/>
    <dgm:cxn modelId="{9E3C2870-E4F4-4D3C-B084-A6E84E29216E}" type="presOf" srcId="{B7B7236E-3821-49F9-8D6F-E40034C2D986}" destId="{B143A7F3-74EC-4314-8B51-F7CAAD7243AF}" srcOrd="0" destOrd="0" presId="urn:microsoft.com/office/officeart/2005/8/layout/radial2"/>
    <dgm:cxn modelId="{DD85AE79-375E-45B4-B594-A1E73E22A74F}" srcId="{EEB7C5DE-8F26-4FEE-981C-79E503B2276A}" destId="{B7B7236E-3821-49F9-8D6F-E40034C2D986}" srcOrd="0" destOrd="0" parTransId="{345B948A-993F-4C07-BDD7-9FFDDF461250}" sibTransId="{03A5E485-7227-4222-A428-6078578364B3}"/>
    <dgm:cxn modelId="{F1B08D44-C8C5-4111-9BE1-608A62974574}" type="presParOf" srcId="{558C6BB4-8427-4E11-BBFD-42F9C3E54415}" destId="{4BF4A9C2-D06D-4019-A641-44298825AEC6}" srcOrd="0" destOrd="0" presId="urn:microsoft.com/office/officeart/2005/8/layout/radial2"/>
    <dgm:cxn modelId="{B8412401-9717-4C78-B18F-7158F5591697}" type="presParOf" srcId="{4BF4A9C2-D06D-4019-A641-44298825AEC6}" destId="{A33DFE62-9A74-41E2-9DBF-A1ED20B73618}" srcOrd="0" destOrd="0" presId="urn:microsoft.com/office/officeart/2005/8/layout/radial2"/>
    <dgm:cxn modelId="{74D0AE3F-0BC1-4FB7-BCF5-3E1011154343}" type="presParOf" srcId="{A33DFE62-9A74-41E2-9DBF-A1ED20B73618}" destId="{8B02C6BB-675A-40CA-A5EC-51EB65C93851}" srcOrd="0" destOrd="0" presId="urn:microsoft.com/office/officeart/2005/8/layout/radial2"/>
    <dgm:cxn modelId="{7223287C-5FC8-40DE-B855-D74C7CC1BC05}" type="presParOf" srcId="{A33DFE62-9A74-41E2-9DBF-A1ED20B73618}" destId="{422CE679-54E8-44DD-9046-0405BEA17850}" srcOrd="1" destOrd="0" presId="urn:microsoft.com/office/officeart/2005/8/layout/radial2"/>
    <dgm:cxn modelId="{E7B94F40-03C7-4459-AD2A-DCC9FB448124}" type="presParOf" srcId="{4BF4A9C2-D06D-4019-A641-44298825AEC6}" destId="{3457DD68-D684-41C9-A670-D88BFE16BAFD}" srcOrd="1" destOrd="0" presId="urn:microsoft.com/office/officeart/2005/8/layout/radial2"/>
    <dgm:cxn modelId="{EADABE68-9462-4981-AC66-ED9976E06EBD}" type="presParOf" srcId="{4BF4A9C2-D06D-4019-A641-44298825AEC6}" destId="{E56536A2-030E-4A05-9444-F30FA244354C}" srcOrd="2" destOrd="0" presId="urn:microsoft.com/office/officeart/2005/8/layout/radial2"/>
    <dgm:cxn modelId="{0FDEC829-1F8E-402D-9872-B9BC71B60D45}" type="presParOf" srcId="{E56536A2-030E-4A05-9444-F30FA244354C}" destId="{B143A7F3-74EC-4314-8B51-F7CAAD7243AF}" srcOrd="0" destOrd="0" presId="urn:microsoft.com/office/officeart/2005/8/layout/radial2"/>
    <dgm:cxn modelId="{4DFA4E55-7C74-4429-BFF0-72F32025E310}" type="presParOf" srcId="{E56536A2-030E-4A05-9444-F30FA244354C}" destId="{F93179F0-49AA-4A33-B73E-18D137656A63}" srcOrd="1" destOrd="0" presId="urn:microsoft.com/office/officeart/2005/8/layout/radial2"/>
    <dgm:cxn modelId="{148F195F-730C-421F-B101-39C605744890}" type="presParOf" srcId="{4BF4A9C2-D06D-4019-A641-44298825AEC6}" destId="{B72D5BC1-4134-413D-90FD-897DEFBE321C}" srcOrd="3" destOrd="0" presId="urn:microsoft.com/office/officeart/2005/8/layout/radial2"/>
    <dgm:cxn modelId="{FCFB7119-D25E-4016-8F5C-C884C8B41B81}" type="presParOf" srcId="{4BF4A9C2-D06D-4019-A641-44298825AEC6}" destId="{687F0ABA-9645-4603-A9B0-E10A3029843F}" srcOrd="4" destOrd="0" presId="urn:microsoft.com/office/officeart/2005/8/layout/radial2"/>
    <dgm:cxn modelId="{73EF3BC1-1BA3-4897-85D4-C6917F4B92E9}" type="presParOf" srcId="{687F0ABA-9645-4603-A9B0-E10A3029843F}" destId="{16AFAE25-9955-4099-BC07-1CD137EB76A5}" srcOrd="0" destOrd="0" presId="urn:microsoft.com/office/officeart/2005/8/layout/radial2"/>
    <dgm:cxn modelId="{46BF4CFC-C53C-4192-8348-B58E94F0C8B1}" type="presParOf" srcId="{687F0ABA-9645-4603-A9B0-E10A3029843F}" destId="{80163506-D12B-447F-A7E7-8BD099544F73}" srcOrd="1" destOrd="0" presId="urn:microsoft.com/office/officeart/2005/8/layout/radial2"/>
    <dgm:cxn modelId="{1BAFFD71-6048-4A12-B694-46CC273920A9}" type="presParOf" srcId="{4BF4A9C2-D06D-4019-A641-44298825AEC6}" destId="{913E73A6-2AFB-48E3-B761-B269968D23CD}" srcOrd="5" destOrd="0" presId="urn:microsoft.com/office/officeart/2005/8/layout/radial2"/>
    <dgm:cxn modelId="{9E9897A7-05CD-40EF-A138-D72E8DDA0E6A}" type="presParOf" srcId="{4BF4A9C2-D06D-4019-A641-44298825AEC6}" destId="{713F72C7-08CF-49B1-8C71-6CF9B4184CC1}" srcOrd="6" destOrd="0" presId="urn:microsoft.com/office/officeart/2005/8/layout/radial2"/>
    <dgm:cxn modelId="{D3391E89-82D6-485A-802C-245C241D6236}" type="presParOf" srcId="{713F72C7-08CF-49B1-8C71-6CF9B4184CC1}" destId="{484FD482-BB2E-4337-BA43-F6AACD6DDED7}" srcOrd="0" destOrd="0" presId="urn:microsoft.com/office/officeart/2005/8/layout/radial2"/>
    <dgm:cxn modelId="{34706F00-844F-47D0-9100-DEA969C9D2EA}" type="presParOf" srcId="{713F72C7-08CF-49B1-8C71-6CF9B4184CC1}" destId="{C0F99AB9-2005-4BF4-9C13-24F1CE429EC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6A0FB-E23E-4565-B86C-68E6A04E060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31ED41C-62C8-4A11-BB42-27F7C045500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2400" b="1" i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Legal Level</a:t>
          </a:r>
          <a:endParaRPr lang="de-DE" sz="2400" b="1" i="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</dgm:t>
    </dgm:pt>
    <dgm:pt modelId="{8C111008-3532-4555-8473-1C6D4983EDA0}" type="parTrans" cxnId="{9D0BF875-48FD-4BE4-B0E9-BCF82F6964EB}">
      <dgm:prSet/>
      <dgm:spPr/>
      <dgm:t>
        <a:bodyPr/>
        <a:lstStyle/>
        <a:p>
          <a:endParaRPr lang="de-DE"/>
        </a:p>
      </dgm:t>
    </dgm:pt>
    <dgm:pt modelId="{29B61372-3DF2-4C00-9C14-F0207C4B63B9}" type="sibTrans" cxnId="{9D0BF875-48FD-4BE4-B0E9-BCF82F6964EB}">
      <dgm:prSet/>
      <dgm:spPr/>
      <dgm:t>
        <a:bodyPr/>
        <a:lstStyle/>
        <a:p>
          <a:endParaRPr lang="de-DE"/>
        </a:p>
      </dgm:t>
    </dgm:pt>
    <dgm:pt modelId="{5F44B8E4-1A04-4759-A151-ED5AD5E47DD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Internal Level</a:t>
          </a:r>
          <a:endParaRPr lang="de-DE" sz="1600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</dgm:t>
    </dgm:pt>
    <dgm:pt modelId="{FE6E2F61-66C8-4C64-9A1D-B9E1A40DA764}" type="parTrans" cxnId="{4CCC3EF1-CB51-41F4-B2DD-7EC631645B23}">
      <dgm:prSet/>
      <dgm:spPr/>
      <dgm:t>
        <a:bodyPr/>
        <a:lstStyle/>
        <a:p>
          <a:endParaRPr lang="de-DE"/>
        </a:p>
      </dgm:t>
    </dgm:pt>
    <dgm:pt modelId="{A7F356D7-045A-468B-BC45-AED920F58D13}" type="sibTrans" cxnId="{4CCC3EF1-CB51-41F4-B2DD-7EC631645B23}">
      <dgm:prSet/>
      <dgm:spPr/>
      <dgm:t>
        <a:bodyPr/>
        <a:lstStyle/>
        <a:p>
          <a:endParaRPr lang="de-DE"/>
        </a:p>
      </dgm:t>
    </dgm:pt>
    <dgm:pt modelId="{3889A737-A2F5-48BC-A11F-EF4E22DDEAC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1600" b="1" dirty="0" err="1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External</a:t>
          </a:r>
          <a:endParaRPr lang="de-DE" sz="1600" b="1" dirty="0" smtClean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  <a:p>
          <a:r>
            <a:rPr lang="de-DE" sz="1600" b="1" dirty="0" err="1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Commu-nication</a:t>
          </a:r>
          <a:endParaRPr lang="de-DE" sz="1600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</dgm:t>
    </dgm:pt>
    <dgm:pt modelId="{16B7E2CA-46C2-47F3-BB1D-0055C3CF2F92}" type="sibTrans" cxnId="{DC20F8B3-0F68-4F35-8BBF-E7FF95ABB318}">
      <dgm:prSet/>
      <dgm:spPr/>
      <dgm:t>
        <a:bodyPr/>
        <a:lstStyle/>
        <a:p>
          <a:endParaRPr lang="de-DE"/>
        </a:p>
      </dgm:t>
    </dgm:pt>
    <dgm:pt modelId="{D186D1D2-AEF0-471D-BE5A-752BC7836B9E}" type="parTrans" cxnId="{DC20F8B3-0F68-4F35-8BBF-E7FF95ABB318}">
      <dgm:prSet/>
      <dgm:spPr/>
      <dgm:t>
        <a:bodyPr/>
        <a:lstStyle/>
        <a:p>
          <a:endParaRPr lang="de-DE"/>
        </a:p>
      </dgm:t>
    </dgm:pt>
    <dgm:pt modelId="{6850F4A3-883C-439A-B5D5-D5B4C19C5EBC}" type="pres">
      <dgm:prSet presAssocID="{A846A0FB-E23E-4565-B86C-68E6A04E06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422E65-A583-48F7-842A-C13BED3836D8}" type="pres">
      <dgm:prSet presAssocID="{F31ED41C-62C8-4A11-BB42-27F7C045500C}" presName="gear1" presStyleLbl="node1" presStyleIdx="0" presStyleCnt="3" custLinFactNeighborX="-3896" custLinFactNeighborY="-324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C1BCF3-6D10-4902-9D61-7F2630A76818}" type="pres">
      <dgm:prSet presAssocID="{F31ED41C-62C8-4A11-BB42-27F7C045500C}" presName="gear1srcNode" presStyleLbl="node1" presStyleIdx="0" presStyleCnt="3"/>
      <dgm:spPr/>
      <dgm:t>
        <a:bodyPr/>
        <a:lstStyle/>
        <a:p>
          <a:endParaRPr lang="de-DE"/>
        </a:p>
      </dgm:t>
    </dgm:pt>
    <dgm:pt modelId="{40A9DA6B-55C9-424F-963B-6612B36B67FA}" type="pres">
      <dgm:prSet presAssocID="{F31ED41C-62C8-4A11-BB42-27F7C045500C}" presName="gear1dstNode" presStyleLbl="node1" presStyleIdx="0" presStyleCnt="3"/>
      <dgm:spPr/>
      <dgm:t>
        <a:bodyPr/>
        <a:lstStyle/>
        <a:p>
          <a:endParaRPr lang="de-DE"/>
        </a:p>
      </dgm:t>
    </dgm:pt>
    <dgm:pt modelId="{9B78618A-BEC7-4C94-863E-583016E34B0D}" type="pres">
      <dgm:prSet presAssocID="{5F44B8E4-1A04-4759-A151-ED5AD5E47DD0}" presName="gear2" presStyleLbl="node1" presStyleIdx="1" presStyleCnt="3" custLinFactNeighborX="-1464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503FA2-52C7-4222-BA09-71B291C1DD8A}" type="pres">
      <dgm:prSet presAssocID="{5F44B8E4-1A04-4759-A151-ED5AD5E47DD0}" presName="gear2srcNode" presStyleLbl="node1" presStyleIdx="1" presStyleCnt="3"/>
      <dgm:spPr/>
      <dgm:t>
        <a:bodyPr/>
        <a:lstStyle/>
        <a:p>
          <a:endParaRPr lang="de-DE"/>
        </a:p>
      </dgm:t>
    </dgm:pt>
    <dgm:pt modelId="{7D0CCE73-114E-43D7-BA13-C65569A28EB9}" type="pres">
      <dgm:prSet presAssocID="{5F44B8E4-1A04-4759-A151-ED5AD5E47DD0}" presName="gear2dstNode" presStyleLbl="node1" presStyleIdx="1" presStyleCnt="3"/>
      <dgm:spPr/>
      <dgm:t>
        <a:bodyPr/>
        <a:lstStyle/>
        <a:p>
          <a:endParaRPr lang="de-DE"/>
        </a:p>
      </dgm:t>
    </dgm:pt>
    <dgm:pt modelId="{24F77531-3287-45FA-AA66-43379689E138}" type="pres">
      <dgm:prSet presAssocID="{3889A737-A2F5-48BC-A11F-EF4E22DDEAC1}" presName="gear3" presStyleLbl="node1" presStyleIdx="2" presStyleCnt="3" custLinFactNeighborX="-4613"/>
      <dgm:spPr/>
      <dgm:t>
        <a:bodyPr/>
        <a:lstStyle/>
        <a:p>
          <a:endParaRPr lang="de-DE"/>
        </a:p>
      </dgm:t>
    </dgm:pt>
    <dgm:pt modelId="{92E50DE3-FAC6-4C58-9D7E-0FA26BDE981B}" type="pres">
      <dgm:prSet presAssocID="{3889A737-A2F5-48BC-A11F-EF4E22DDEA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B78378-CC2A-48A9-B769-2336DDF0F1CE}" type="pres">
      <dgm:prSet presAssocID="{3889A737-A2F5-48BC-A11F-EF4E22DDEAC1}" presName="gear3srcNode" presStyleLbl="node1" presStyleIdx="2" presStyleCnt="3"/>
      <dgm:spPr/>
      <dgm:t>
        <a:bodyPr/>
        <a:lstStyle/>
        <a:p>
          <a:endParaRPr lang="de-DE"/>
        </a:p>
      </dgm:t>
    </dgm:pt>
    <dgm:pt modelId="{2B58F9D9-3B4F-4CCF-A292-4E038614E910}" type="pres">
      <dgm:prSet presAssocID="{3889A737-A2F5-48BC-A11F-EF4E22DDEAC1}" presName="gear3dstNode" presStyleLbl="node1" presStyleIdx="2" presStyleCnt="3"/>
      <dgm:spPr/>
      <dgm:t>
        <a:bodyPr/>
        <a:lstStyle/>
        <a:p>
          <a:endParaRPr lang="de-DE"/>
        </a:p>
      </dgm:t>
    </dgm:pt>
    <dgm:pt modelId="{EE0E3383-9579-4A3E-A07E-FE4D68BEFBA6}" type="pres">
      <dgm:prSet presAssocID="{29B61372-3DF2-4C00-9C14-F0207C4B63B9}" presName="connector1" presStyleLbl="sibTrans2D1" presStyleIdx="0" presStyleCnt="3" custAng="5019953" custLinFactNeighborX="5700" custLinFactNeighborY="10033"/>
      <dgm:spPr/>
      <dgm:t>
        <a:bodyPr/>
        <a:lstStyle/>
        <a:p>
          <a:endParaRPr lang="de-DE"/>
        </a:p>
      </dgm:t>
    </dgm:pt>
    <dgm:pt modelId="{615B47D8-60D3-4345-9C7F-3A6F577379A6}" type="pres">
      <dgm:prSet presAssocID="{A7F356D7-045A-468B-BC45-AED920F58D13}" presName="connector2" presStyleLbl="sibTrans2D1" presStyleIdx="1" presStyleCnt="3" custLinFactNeighborX="-22040" custLinFactNeighborY="1336"/>
      <dgm:spPr/>
      <dgm:t>
        <a:bodyPr/>
        <a:lstStyle/>
        <a:p>
          <a:endParaRPr lang="de-DE"/>
        </a:p>
      </dgm:t>
    </dgm:pt>
    <dgm:pt modelId="{CEE220AB-C543-4E00-9677-DBC03938B311}" type="pres">
      <dgm:prSet presAssocID="{16B7E2CA-46C2-47F3-BB1D-0055C3CF2F92}" presName="connector3" presStyleLbl="sibTrans2D1" presStyleIdx="2" presStyleCnt="3" custAng="8346759" custLinFactNeighborX="8388" custLinFactNeighborY="-1064"/>
      <dgm:spPr/>
      <dgm:t>
        <a:bodyPr/>
        <a:lstStyle/>
        <a:p>
          <a:endParaRPr lang="de-DE"/>
        </a:p>
      </dgm:t>
    </dgm:pt>
  </dgm:ptLst>
  <dgm:cxnLst>
    <dgm:cxn modelId="{E9576F91-6CA9-4528-8415-3F660B4FDFF2}" type="presOf" srcId="{3889A737-A2F5-48BC-A11F-EF4E22DDEAC1}" destId="{ACB78378-CC2A-48A9-B769-2336DDF0F1CE}" srcOrd="2" destOrd="0" presId="urn:microsoft.com/office/officeart/2005/8/layout/gear1"/>
    <dgm:cxn modelId="{DC20F8B3-0F68-4F35-8BBF-E7FF95ABB318}" srcId="{A846A0FB-E23E-4565-B86C-68E6A04E0603}" destId="{3889A737-A2F5-48BC-A11F-EF4E22DDEAC1}" srcOrd="2" destOrd="0" parTransId="{D186D1D2-AEF0-471D-BE5A-752BC7836B9E}" sibTransId="{16B7E2CA-46C2-47F3-BB1D-0055C3CF2F92}"/>
    <dgm:cxn modelId="{4ED5F7F0-2D2A-4FB5-AD3B-33486E0FB83E}" type="presOf" srcId="{3889A737-A2F5-48BC-A11F-EF4E22DDEAC1}" destId="{24F77531-3287-45FA-AA66-43379689E138}" srcOrd="0" destOrd="0" presId="urn:microsoft.com/office/officeart/2005/8/layout/gear1"/>
    <dgm:cxn modelId="{9FEB1C65-2510-46D7-BA3A-99ADFE7F949A}" type="presOf" srcId="{A7F356D7-045A-468B-BC45-AED920F58D13}" destId="{615B47D8-60D3-4345-9C7F-3A6F577379A6}" srcOrd="0" destOrd="0" presId="urn:microsoft.com/office/officeart/2005/8/layout/gear1"/>
    <dgm:cxn modelId="{FB25A7F2-22F5-41D9-BA0F-FACBA480E9C3}" type="presOf" srcId="{3889A737-A2F5-48BC-A11F-EF4E22DDEAC1}" destId="{2B58F9D9-3B4F-4CCF-A292-4E038614E910}" srcOrd="3" destOrd="0" presId="urn:microsoft.com/office/officeart/2005/8/layout/gear1"/>
    <dgm:cxn modelId="{9D0BF875-48FD-4BE4-B0E9-BCF82F6964EB}" srcId="{A846A0FB-E23E-4565-B86C-68E6A04E0603}" destId="{F31ED41C-62C8-4A11-BB42-27F7C045500C}" srcOrd="0" destOrd="0" parTransId="{8C111008-3532-4555-8473-1C6D4983EDA0}" sibTransId="{29B61372-3DF2-4C00-9C14-F0207C4B63B9}"/>
    <dgm:cxn modelId="{4CCC3EF1-CB51-41F4-B2DD-7EC631645B23}" srcId="{A846A0FB-E23E-4565-B86C-68E6A04E0603}" destId="{5F44B8E4-1A04-4759-A151-ED5AD5E47DD0}" srcOrd="1" destOrd="0" parTransId="{FE6E2F61-66C8-4C64-9A1D-B9E1A40DA764}" sibTransId="{A7F356D7-045A-468B-BC45-AED920F58D13}"/>
    <dgm:cxn modelId="{C90046D6-67F2-4166-861D-CD32EF57C30E}" type="presOf" srcId="{5F44B8E4-1A04-4759-A151-ED5AD5E47DD0}" destId="{9B78618A-BEC7-4C94-863E-583016E34B0D}" srcOrd="0" destOrd="0" presId="urn:microsoft.com/office/officeart/2005/8/layout/gear1"/>
    <dgm:cxn modelId="{343DC2B6-1868-495D-ACA4-269DCEC56997}" type="presOf" srcId="{F31ED41C-62C8-4A11-BB42-27F7C045500C}" destId="{40A9DA6B-55C9-424F-963B-6612B36B67FA}" srcOrd="2" destOrd="0" presId="urn:microsoft.com/office/officeart/2005/8/layout/gear1"/>
    <dgm:cxn modelId="{A7E72AF5-FC5F-49E7-A42D-97911B0E0E23}" type="presOf" srcId="{5F44B8E4-1A04-4759-A151-ED5AD5E47DD0}" destId="{50503FA2-52C7-4222-BA09-71B291C1DD8A}" srcOrd="1" destOrd="0" presId="urn:microsoft.com/office/officeart/2005/8/layout/gear1"/>
    <dgm:cxn modelId="{51E72881-3B4F-42E6-8577-2B344B07652E}" type="presOf" srcId="{5F44B8E4-1A04-4759-A151-ED5AD5E47DD0}" destId="{7D0CCE73-114E-43D7-BA13-C65569A28EB9}" srcOrd="2" destOrd="0" presId="urn:microsoft.com/office/officeart/2005/8/layout/gear1"/>
    <dgm:cxn modelId="{BEB1156E-AB7F-40ED-9A4A-5EE76F32DC97}" type="presOf" srcId="{F31ED41C-62C8-4A11-BB42-27F7C045500C}" destId="{F9C1BCF3-6D10-4902-9D61-7F2630A76818}" srcOrd="1" destOrd="0" presId="urn:microsoft.com/office/officeart/2005/8/layout/gear1"/>
    <dgm:cxn modelId="{BC0554DE-D625-47D5-B0A2-D94A0733A335}" type="presOf" srcId="{29B61372-3DF2-4C00-9C14-F0207C4B63B9}" destId="{EE0E3383-9579-4A3E-A07E-FE4D68BEFBA6}" srcOrd="0" destOrd="0" presId="urn:microsoft.com/office/officeart/2005/8/layout/gear1"/>
    <dgm:cxn modelId="{BF0B1A84-4CBA-47C8-81F2-79A3E086949B}" type="presOf" srcId="{A846A0FB-E23E-4565-B86C-68E6A04E0603}" destId="{6850F4A3-883C-439A-B5D5-D5B4C19C5EBC}" srcOrd="0" destOrd="0" presId="urn:microsoft.com/office/officeart/2005/8/layout/gear1"/>
    <dgm:cxn modelId="{396D109A-3DB1-46FC-BDEC-D5E21F538345}" type="presOf" srcId="{3889A737-A2F5-48BC-A11F-EF4E22DDEAC1}" destId="{92E50DE3-FAC6-4C58-9D7E-0FA26BDE981B}" srcOrd="1" destOrd="0" presId="urn:microsoft.com/office/officeart/2005/8/layout/gear1"/>
    <dgm:cxn modelId="{9AB7520F-BB37-4765-AF1A-BDFC89735685}" type="presOf" srcId="{F31ED41C-62C8-4A11-BB42-27F7C045500C}" destId="{E0422E65-A583-48F7-842A-C13BED3836D8}" srcOrd="0" destOrd="0" presId="urn:microsoft.com/office/officeart/2005/8/layout/gear1"/>
    <dgm:cxn modelId="{02255A09-EDDB-405F-A534-8FE46D164AFB}" type="presOf" srcId="{16B7E2CA-46C2-47F3-BB1D-0055C3CF2F92}" destId="{CEE220AB-C543-4E00-9677-DBC03938B311}" srcOrd="0" destOrd="0" presId="urn:microsoft.com/office/officeart/2005/8/layout/gear1"/>
    <dgm:cxn modelId="{5D550866-413B-4377-9356-DAF08A558488}" type="presParOf" srcId="{6850F4A3-883C-439A-B5D5-D5B4C19C5EBC}" destId="{E0422E65-A583-48F7-842A-C13BED3836D8}" srcOrd="0" destOrd="0" presId="urn:microsoft.com/office/officeart/2005/8/layout/gear1"/>
    <dgm:cxn modelId="{D475158B-5541-49B3-AFC9-2C5514427644}" type="presParOf" srcId="{6850F4A3-883C-439A-B5D5-D5B4C19C5EBC}" destId="{F9C1BCF3-6D10-4902-9D61-7F2630A76818}" srcOrd="1" destOrd="0" presId="urn:microsoft.com/office/officeart/2005/8/layout/gear1"/>
    <dgm:cxn modelId="{0A000F9F-AC76-441F-B3AC-B33094F8FB7E}" type="presParOf" srcId="{6850F4A3-883C-439A-B5D5-D5B4C19C5EBC}" destId="{40A9DA6B-55C9-424F-963B-6612B36B67FA}" srcOrd="2" destOrd="0" presId="urn:microsoft.com/office/officeart/2005/8/layout/gear1"/>
    <dgm:cxn modelId="{5C4EA64C-FE49-4641-B9AC-DA9FCE71A061}" type="presParOf" srcId="{6850F4A3-883C-439A-B5D5-D5B4C19C5EBC}" destId="{9B78618A-BEC7-4C94-863E-583016E34B0D}" srcOrd="3" destOrd="0" presId="urn:microsoft.com/office/officeart/2005/8/layout/gear1"/>
    <dgm:cxn modelId="{9F5D6FBA-8331-42DD-BBD8-C0CAF7E3315A}" type="presParOf" srcId="{6850F4A3-883C-439A-B5D5-D5B4C19C5EBC}" destId="{50503FA2-52C7-4222-BA09-71B291C1DD8A}" srcOrd="4" destOrd="0" presId="urn:microsoft.com/office/officeart/2005/8/layout/gear1"/>
    <dgm:cxn modelId="{CC780A92-9FEF-49D9-A307-B0FB77EE9B14}" type="presParOf" srcId="{6850F4A3-883C-439A-B5D5-D5B4C19C5EBC}" destId="{7D0CCE73-114E-43D7-BA13-C65569A28EB9}" srcOrd="5" destOrd="0" presId="urn:microsoft.com/office/officeart/2005/8/layout/gear1"/>
    <dgm:cxn modelId="{E80E3046-674D-4835-B11D-FA2793F5CDF3}" type="presParOf" srcId="{6850F4A3-883C-439A-B5D5-D5B4C19C5EBC}" destId="{24F77531-3287-45FA-AA66-43379689E138}" srcOrd="6" destOrd="0" presId="urn:microsoft.com/office/officeart/2005/8/layout/gear1"/>
    <dgm:cxn modelId="{DEA228B9-EA06-4FD7-A829-1866327A8BFB}" type="presParOf" srcId="{6850F4A3-883C-439A-B5D5-D5B4C19C5EBC}" destId="{92E50DE3-FAC6-4C58-9D7E-0FA26BDE981B}" srcOrd="7" destOrd="0" presId="urn:microsoft.com/office/officeart/2005/8/layout/gear1"/>
    <dgm:cxn modelId="{44A2F665-F222-4B54-81D1-8C9F74A3A6BE}" type="presParOf" srcId="{6850F4A3-883C-439A-B5D5-D5B4C19C5EBC}" destId="{ACB78378-CC2A-48A9-B769-2336DDF0F1CE}" srcOrd="8" destOrd="0" presId="urn:microsoft.com/office/officeart/2005/8/layout/gear1"/>
    <dgm:cxn modelId="{8DA4F382-C8CD-4F28-BFF3-DA9EECBA7845}" type="presParOf" srcId="{6850F4A3-883C-439A-B5D5-D5B4C19C5EBC}" destId="{2B58F9D9-3B4F-4CCF-A292-4E038614E910}" srcOrd="9" destOrd="0" presId="urn:microsoft.com/office/officeart/2005/8/layout/gear1"/>
    <dgm:cxn modelId="{6B88BB6D-CBE8-477E-BF24-E69A35FB3E56}" type="presParOf" srcId="{6850F4A3-883C-439A-B5D5-D5B4C19C5EBC}" destId="{EE0E3383-9579-4A3E-A07E-FE4D68BEFBA6}" srcOrd="10" destOrd="0" presId="urn:microsoft.com/office/officeart/2005/8/layout/gear1"/>
    <dgm:cxn modelId="{DE520A6E-06C7-42BB-9B01-42EB7C16D3A0}" type="presParOf" srcId="{6850F4A3-883C-439A-B5D5-D5B4C19C5EBC}" destId="{615B47D8-60D3-4345-9C7F-3A6F577379A6}" srcOrd="11" destOrd="0" presId="urn:microsoft.com/office/officeart/2005/8/layout/gear1"/>
    <dgm:cxn modelId="{80EC7885-F81C-4B39-884A-F1451908F5F0}" type="presParOf" srcId="{6850F4A3-883C-439A-B5D5-D5B4C19C5EBC}" destId="{CEE220AB-C543-4E00-9677-DBC03938B3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E73A6-2AFB-48E3-B761-B269968D23CD}">
      <dsp:nvSpPr>
        <dsp:cNvPr id="0" name=""/>
        <dsp:cNvSpPr/>
      </dsp:nvSpPr>
      <dsp:spPr>
        <a:xfrm rot="1319395">
          <a:off x="2674048" y="2642916"/>
          <a:ext cx="1454110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1454110" y="2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D5BC1-4134-413D-90FD-897DEFBE321C}">
      <dsp:nvSpPr>
        <dsp:cNvPr id="0" name=""/>
        <dsp:cNvSpPr/>
      </dsp:nvSpPr>
      <dsp:spPr>
        <a:xfrm rot="27793">
          <a:off x="2726917" y="2104843"/>
          <a:ext cx="1509111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1509111" y="2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7DD68-D684-41C9-A670-D88BFE16BAFD}">
      <dsp:nvSpPr>
        <dsp:cNvPr id="0" name=""/>
        <dsp:cNvSpPr/>
      </dsp:nvSpPr>
      <dsp:spPr>
        <a:xfrm rot="20299186">
          <a:off x="2677009" y="1559248"/>
          <a:ext cx="1411711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1411711" y="2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CE679-54E8-44DD-9046-0405BEA17850}">
      <dsp:nvSpPr>
        <dsp:cNvPr id="0" name=""/>
        <dsp:cNvSpPr/>
      </dsp:nvSpPr>
      <dsp:spPr>
        <a:xfrm>
          <a:off x="-49110" y="8537"/>
          <a:ext cx="4202136" cy="4046682"/>
        </a:xfrm>
        <a:prstGeom prst="lightningBolt">
          <a:avLst/>
        </a:prstGeom>
        <a:solidFill>
          <a:srgbClr val="DF2607">
            <a:alpha val="60000"/>
          </a:srgbClr>
        </a:solidFill>
        <a:ln w="25400" cap="flat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3A7F3-74EC-4314-8B51-F7CAAD7243AF}">
      <dsp:nvSpPr>
        <dsp:cNvPr id="0" name=""/>
        <dsp:cNvSpPr/>
      </dsp:nvSpPr>
      <dsp:spPr>
        <a:xfrm>
          <a:off x="3391410" y="-287068"/>
          <a:ext cx="4609691" cy="1896503"/>
        </a:xfrm>
        <a:prstGeom prst="irregularSeal1">
          <a:avLst/>
        </a:prstGeom>
        <a:solidFill>
          <a:srgbClr val="7D8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In </a:t>
          </a:r>
          <a:r>
            <a:rPr lang="de-DE" sz="2400" kern="12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the</a:t>
          </a:r>
          <a:r>
            <a:rPr lang="de-DE" sz="24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Original Language</a:t>
          </a:r>
          <a:endParaRPr lang="de-DE" sz="2400" kern="1200" dirty="0">
            <a:solidFill>
              <a:schemeClr val="accent1">
                <a:lumMod val="20000"/>
                <a:lumOff val="80000"/>
              </a:schemeClr>
            </a:solidFill>
            <a:latin typeface="Flexo Light" pitchFamily="50" charset="0"/>
          </a:endParaRPr>
        </a:p>
      </dsp:txBody>
      <dsp:txXfrm>
        <a:off x="4378866" y="267835"/>
        <a:ext cx="2576945" cy="668780"/>
      </dsp:txXfrm>
    </dsp:sp>
    <dsp:sp modelId="{16AFAE25-9955-4099-BC07-1CD137EB76A5}">
      <dsp:nvSpPr>
        <dsp:cNvPr id="0" name=""/>
        <dsp:cNvSpPr/>
      </dsp:nvSpPr>
      <dsp:spPr>
        <a:xfrm>
          <a:off x="4235487" y="1568937"/>
          <a:ext cx="3482303" cy="1155400"/>
        </a:xfrm>
        <a:prstGeom prst="irregularSeal1">
          <a:avLst/>
        </a:prstGeom>
        <a:solidFill>
          <a:srgbClr val="7D8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In </a:t>
          </a:r>
          <a:r>
            <a:rPr lang="de-DE" sz="1600" kern="12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the</a:t>
          </a:r>
          <a:r>
            <a:rPr lang="de-DE" sz="16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Translation</a:t>
          </a:r>
          <a:endParaRPr lang="de-DE" sz="1600" kern="1200" dirty="0">
            <a:solidFill>
              <a:schemeClr val="accent1">
                <a:lumMod val="20000"/>
                <a:lumOff val="80000"/>
              </a:schemeClr>
            </a:solidFill>
            <a:latin typeface="Flexo Light" pitchFamily="50" charset="0"/>
          </a:endParaRPr>
        </a:p>
      </dsp:txBody>
      <dsp:txXfrm>
        <a:off x="4981441" y="1906998"/>
        <a:ext cx="1946705" cy="407439"/>
      </dsp:txXfrm>
    </dsp:sp>
    <dsp:sp modelId="{484FD482-BB2E-4337-BA43-F6AACD6DDED7}">
      <dsp:nvSpPr>
        <dsp:cNvPr id="0" name=""/>
        <dsp:cNvSpPr/>
      </dsp:nvSpPr>
      <dsp:spPr>
        <a:xfrm>
          <a:off x="3780162" y="2612300"/>
          <a:ext cx="2977243" cy="1612893"/>
        </a:xfrm>
        <a:prstGeom prst="irregularSeal1">
          <a:avLst/>
        </a:prstGeom>
        <a:solidFill>
          <a:srgbClr val="7D8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In </a:t>
          </a:r>
          <a:r>
            <a:rPr lang="de-DE" sz="1600" kern="12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the</a:t>
          </a:r>
          <a:r>
            <a:rPr lang="de-DE" sz="16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System </a:t>
          </a:r>
          <a:r>
            <a:rPr lang="de-DE" sz="1600" kern="12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of</a:t>
          </a:r>
          <a:r>
            <a:rPr lang="de-DE" sz="16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rPr>
            <a:t> Interpretation</a:t>
          </a:r>
          <a:endParaRPr lang="de-DE" sz="1600" kern="1200" dirty="0">
            <a:solidFill>
              <a:schemeClr val="accent1">
                <a:lumMod val="20000"/>
                <a:lumOff val="80000"/>
              </a:schemeClr>
            </a:solidFill>
            <a:latin typeface="Flexo Light" pitchFamily="50" charset="0"/>
          </a:endParaRPr>
        </a:p>
      </dsp:txBody>
      <dsp:txXfrm>
        <a:off x="4417926" y="3084221"/>
        <a:ext cx="1664362" cy="568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22E65-A583-48F7-842A-C13BED3836D8}">
      <dsp:nvSpPr>
        <dsp:cNvPr id="0" name=""/>
        <dsp:cNvSpPr/>
      </dsp:nvSpPr>
      <dsp:spPr>
        <a:xfrm>
          <a:off x="3888434" y="1742588"/>
          <a:ext cx="2217846" cy="2217846"/>
        </a:xfrm>
        <a:prstGeom prst="gear9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Legal Level</a:t>
          </a:r>
          <a:endParaRPr lang="de-DE" sz="2400" b="1" i="0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</dsp:txBody>
      <dsp:txXfrm>
        <a:off x="4334320" y="2262108"/>
        <a:ext cx="1326074" cy="1140018"/>
      </dsp:txXfrm>
    </dsp:sp>
    <dsp:sp modelId="{9B78618A-BEC7-4C94-863E-583016E34B0D}">
      <dsp:nvSpPr>
        <dsp:cNvPr id="0" name=""/>
        <dsp:cNvSpPr/>
      </dsp:nvSpPr>
      <dsp:spPr>
        <a:xfrm>
          <a:off x="2448269" y="1290383"/>
          <a:ext cx="1612979" cy="1612979"/>
        </a:xfrm>
        <a:prstGeom prst="gear6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Internal Level</a:t>
          </a:r>
          <a:endParaRPr lang="de-DE" sz="1600" b="1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</dsp:txBody>
      <dsp:txXfrm>
        <a:off x="2854341" y="1698910"/>
        <a:ext cx="800835" cy="795925"/>
      </dsp:txXfrm>
    </dsp:sp>
    <dsp:sp modelId="{24F77531-3287-45FA-AA66-43379689E138}">
      <dsp:nvSpPr>
        <dsp:cNvPr id="0" name=""/>
        <dsp:cNvSpPr/>
      </dsp:nvSpPr>
      <dsp:spPr>
        <a:xfrm rot="20700000">
          <a:off x="3498603" y="177592"/>
          <a:ext cx="1580390" cy="1580390"/>
        </a:xfrm>
        <a:prstGeom prst="gear6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External</a:t>
          </a:r>
          <a:endParaRPr lang="de-DE" sz="1600" b="1" kern="1200" dirty="0" smtClean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exo Light" pitchFamily="50" charset="0"/>
            </a:rPr>
            <a:t>Commu-nication</a:t>
          </a:r>
          <a:endParaRPr lang="de-DE" sz="1600" b="1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lexo Light" pitchFamily="50" charset="0"/>
          </a:endParaRPr>
        </a:p>
      </dsp:txBody>
      <dsp:txXfrm rot="-20700000">
        <a:off x="3845229" y="524218"/>
        <a:ext cx="887138" cy="887138"/>
      </dsp:txXfrm>
    </dsp:sp>
    <dsp:sp modelId="{EE0E3383-9579-4A3E-A07E-FE4D68BEFBA6}">
      <dsp:nvSpPr>
        <dsp:cNvPr id="0" name=""/>
        <dsp:cNvSpPr/>
      </dsp:nvSpPr>
      <dsp:spPr>
        <a:xfrm rot="5019953">
          <a:off x="3964352" y="1765756"/>
          <a:ext cx="2838843" cy="2838843"/>
        </a:xfrm>
        <a:prstGeom prst="circularArrow">
          <a:avLst>
            <a:gd name="adj1" fmla="val 4688"/>
            <a:gd name="adj2" fmla="val 299029"/>
            <a:gd name="adj3" fmla="val 2512291"/>
            <a:gd name="adj4" fmla="val 158696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B47D8-60D3-4345-9C7F-3A6F577379A6}">
      <dsp:nvSpPr>
        <dsp:cNvPr id="0" name=""/>
        <dsp:cNvSpPr/>
      </dsp:nvSpPr>
      <dsp:spPr>
        <a:xfrm>
          <a:off x="1944206" y="961742"/>
          <a:ext cx="2062597" cy="20625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220AB-C543-4E00-9677-DBC03938B311}">
      <dsp:nvSpPr>
        <dsp:cNvPr id="0" name=""/>
        <dsp:cNvSpPr/>
      </dsp:nvSpPr>
      <dsp:spPr>
        <a:xfrm rot="8346759">
          <a:off x="3408870" y="-191540"/>
          <a:ext cx="2223895" cy="22238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265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0500" y="0"/>
            <a:ext cx="4303841" cy="340265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r">
              <a:defRPr sz="1200"/>
            </a:lvl1pPr>
          </a:lstStyle>
          <a:p>
            <a:pPr>
              <a:defRPr/>
            </a:pPr>
            <a:fld id="{7AEAFB9B-0183-4633-86AB-EA23B56BE8B3}" type="datetimeFigureOut">
              <a:rPr lang="de-DE"/>
              <a:pPr>
                <a:defRPr/>
              </a:pPr>
              <a:t>08.06.2017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301543" cy="340264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0500" y="6456325"/>
            <a:ext cx="4303841" cy="340264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r">
              <a:defRPr sz="1200"/>
            </a:lvl1pPr>
          </a:lstStyle>
          <a:p>
            <a:pPr>
              <a:defRPr/>
            </a:pPr>
            <a:fld id="{66CF4741-6D24-4C7C-A32B-BF053EDEF7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21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265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0500" y="0"/>
            <a:ext cx="4303841" cy="340265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r">
              <a:defRPr sz="1200"/>
            </a:lvl1pPr>
          </a:lstStyle>
          <a:p>
            <a:pPr>
              <a:defRPr/>
            </a:pPr>
            <a:fld id="{152B9618-C885-44F8-AD48-D39579587CDC}" type="datetimeFigureOut">
              <a:rPr lang="de-DE"/>
              <a:pPr>
                <a:defRPr/>
              </a:pPr>
              <a:t>08.06.2017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5" tIns="45883" rIns="91765" bIns="45883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706"/>
            <a:ext cx="7941310" cy="3059117"/>
          </a:xfrm>
          <a:prstGeom prst="rect">
            <a:avLst/>
          </a:prstGeom>
        </p:spPr>
        <p:txBody>
          <a:bodyPr vert="horz" lIns="91765" tIns="45883" rIns="91765" bIns="45883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325"/>
            <a:ext cx="4301543" cy="340264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0500" y="6456325"/>
            <a:ext cx="4303841" cy="340264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r">
              <a:defRPr sz="1200"/>
            </a:lvl1pPr>
          </a:lstStyle>
          <a:p>
            <a:pPr>
              <a:defRPr/>
            </a:pPr>
            <a:fld id="{47860FAF-A90A-400B-A389-03C20935C2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41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512763" indent="-196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788988" indent="-15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104900" indent="-15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420813" indent="-15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18780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3352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27924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2496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19FCA2-C1BE-4461-96D9-63F6459BA27F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60FAF-A90A-400B-A389-03C20935C26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9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60FAF-A90A-400B-A389-03C20935C26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9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42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512763" indent="-196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788988" indent="-15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104900" indent="-15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420813" indent="-15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18780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3352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27924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249613" indent="-15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0881B-6BAE-43F9-BA19-5889CC6789B0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>
          <a:xfrm>
            <a:off x="0" y="0"/>
            <a:ext cx="8604250" cy="4516438"/>
          </a:xfrm>
          <a:custGeom>
            <a:avLst/>
            <a:gdLst/>
            <a:ahLst/>
            <a:cxnLst/>
            <a:rect l="l" t="t" r="r" b="b"/>
            <a:pathLst>
              <a:path w="8604758" h="4516742">
                <a:moveTo>
                  <a:pt x="0" y="0"/>
                </a:moveTo>
                <a:lnTo>
                  <a:pt x="8604758" y="0"/>
                </a:lnTo>
                <a:lnTo>
                  <a:pt x="8604758" y="3245942"/>
                </a:lnTo>
                <a:lnTo>
                  <a:pt x="8604758" y="3356993"/>
                </a:lnTo>
                <a:lnTo>
                  <a:pt x="8604758" y="3957539"/>
                </a:lnTo>
                <a:lnTo>
                  <a:pt x="8045555" y="4516742"/>
                </a:lnTo>
                <a:lnTo>
                  <a:pt x="0" y="4516742"/>
                </a:lnTo>
                <a:lnTo>
                  <a:pt x="0" y="3356993"/>
                </a:lnTo>
                <a:lnTo>
                  <a:pt x="0" y="3245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900113" y="4868863"/>
            <a:ext cx="3779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706438"/>
            <a:ext cx="172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788549"/>
            <a:ext cx="7128792" cy="1036496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4880756"/>
            <a:ext cx="7704658" cy="1788604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7140575" algn="r"/>
              </a:tabLst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7140575" algn="r"/>
              </a:tabLst>
              <a:defRPr sz="10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8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8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8"/>
          <p:cNvSpPr/>
          <p:nvPr/>
        </p:nvSpPr>
        <p:spPr>
          <a:xfrm flipV="1">
            <a:off x="0" y="422275"/>
            <a:ext cx="8604250" cy="1270000"/>
          </a:xfrm>
          <a:prstGeom prst="snip1Rect">
            <a:avLst>
              <a:gd name="adj" fmla="val 44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8604250" cy="400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31800" y="820738"/>
            <a:ext cx="58324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GB" altLang="de-DE" smtClean="0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1800" y="2328863"/>
            <a:ext cx="817245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pic>
        <p:nvPicPr>
          <p:cNvPr id="1031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706438"/>
            <a:ext cx="172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Flexo Light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lexo 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lexo 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lexo 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lexo Light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lexo Ligh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lexo Ligh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lexo Ligh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lexo Light" pitchFamily="50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20.rs6.net/tn.jsp?f=001-BFrGXpBo0IFf_4xcOSbbpMJZSao4b2JGnOPvppwQYonBEJXnSxXrSgdXQVHqHcrbBryCXNbInAHhFPc4HMaKUhHVI2We0Au_4FxlTpyO2RfnErdR-ogPEBucLPpYUtz6_x83QiY_S1BsBpVP_BEHSNj3Lnwj8moil8DxlQVuIJIBvvDjOepUkRDWdq4ohf1LyhbHLhqkQs40PdVuwnvTlApBlhsFP_Zdm34UOae4-ejsj4XCfeZCLEkiD95h1doMxola55gJtXOiwhlPTAHfl1GHZbE-un-&amp;c=&amp;ch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20.rs6.net/tn.jsp?f=001-BFrGXpBo0IFf_4xcOSbbpMJZSao4b2JGnOPvppwQYonBEJXnSxXrSgdXQVHqHcrbBryCXNbInAHhFPc4HMaKUhHVI2We0Au_4FxlTpyO2RfnErdR-ogPEBucLPpYUtz6_x83QiY_S1BsBpVP_BEHSNj3Lnwj8moil8DxlQVuIJIBvvDjOepUkRDWdq4ohf1LyhbHLhqkQs40PdVuwnvTlApBlhsFP_Zdm34UOae4-ejsj4XCfeZCLEkiD95h1doMxola55gJtXOiwhlPTAHfl1GHZbE-un-&amp;c=&amp;ch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20.rs6.net/tn.jsp?f=001-BFrGXpBo0IFf_4xcOSbbpMJZSao4b2JGnOPvppwQYonBEJXnSxXrSgdXQVHqHcrbBryCXNbInAHhFPc4HMaKUhHVI2We0Au_4FxlTpyO2RfnErdR-ogPEBucLPpYUtz6_x83QiY_S1BsBpVP_BEHSNj3Lnwj8moil8DxlQVuIJIBvvDjOepUkRDWdq4ohf1LyhbHLhqkQs40PdVuwnvTlApBlhsFP_Zdm34UOae4-ejsj4XCfeZCLEkiD95h1doMxola55gJtXOiwhlPTAHfl1GHZbE-un-&amp;c=&amp;ch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20.rs6.net/tn.jsp?f=001-BFrGXpBo0IFf_4xcOSbbpMJZSao4b2JGnOPvppwQYonBEJXnSxXrSgdXQVHqHcrbBryCXNbInAHhFPc4HMaKUhHVI2We0Au_4FxlTpyO2RfnErdR-ogPEBucLPpYUtz6_x83QiY_S1BsBpVP_BEHSNj3Lnwj8moil8DxlQVuIJIBvvDjOepUkRDWdq4ohf1LyhbHLhqkQs40PdVuwnvTlApBlhsFP_Zdm34UOae4-ejsj4XCfeZCLEkiD95h1doMxola55gJtXOiwhlPTAHfl1GHZbE-un-&amp;c=&amp;ch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man-law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243583" y="393108"/>
            <a:ext cx="5768577" cy="1152323"/>
          </a:xfrm>
        </p:spPr>
        <p:txBody>
          <a:bodyPr/>
          <a:lstStyle/>
          <a:p>
            <a:pPr eaLnBrk="1" hangingPunct="1"/>
            <a:r>
              <a:rPr lang="en-GB" altLang="de-DE" sz="2000" dirty="0" smtClean="0"/>
              <a:t/>
            </a:r>
            <a:br>
              <a:rPr lang="en-GB" altLang="de-DE" sz="2000" dirty="0" smtClean="0"/>
            </a:br>
            <a:endParaRPr lang="en-GB" altLang="de-DE" sz="2000" dirty="0" smtClean="0"/>
          </a:p>
        </p:txBody>
      </p:sp>
      <p:sp>
        <p:nvSpPr>
          <p:cNvPr id="3078" name="AutoShape 6" descr="data:image/jpeg;base64,/9j/4AAQSkZJRgABAQAAAQABAAD/2wCEAAkGBhQQEBIUEBQWFBIWEBgWFRUWFxgYFxYXFRgXFhgZGBYYJyYeFxkkGRMUHy8hIycpLC0sFR49NTAqNSYrLCkBCQoKDQwOGg8PFjUlHyQ1MCkwNSw1NSswKS4yKyktKiw1LCk1LC8qNTUvNC0pLzQsLCwpKiwsKiopLCwsKSk1Kf/AABEIAIEBhgMBIgACEQEDEQH/xAAcAAEAAgMBAQEAAAAAAAAAAAAABQYDBAcIAgH/xABLEAABAwIDBQMGCgcFCAMAAAABAAIDBBEFEiEGEzFBUQciYTJUcYGR0RQWFzVCUpOhorIzNHJzdLGzIyRigtIVQ1NjhJLB8CVEg//EABoBAQADAQEBAAAAAAAAAAAAAAABBAUCAwb/xAAqEQEAAgEEAAQGAgMAAAAAAAAAAQIDBBESIRMxcZEFMkFRUmEisULh8P/aAAwDAQACEQMRAD8A7iiIgIiICIiAiIgIiICIiAiIgIiICIiAiIgIixzztY0ue4NaBcuJAAHiSgyLSxTGIqZmeZ4YOXV3g1o1J9CgptqJapxjw2PML2dUSAiJv7IOrj/7YrFVbIsjgqJqhxqKj4PId4/g05HeQ3g23LpysgsGE45DVMzQPDuo4Ob+006hb6peE7JRzUlNLE50FRuG2lj0JNvpt4O/n4rZj2knoyGYjHdl7CpiF2H9to1afV6uaC1osVNVMlaHxuD2kaOabg+sLKgIiICIiAiIgIiICIiAiIgIiICIiAiIgIiICIiAiIgIiICIiAiIgIiICIiAiIgIiICIiAiIgKvbf/N0/oZ/UYrCq9t/83VHoZ/UYg0YsKqqAB1G7fwWuaeQ95t9Tu3+3T7iVsS7Uw1VLUtBLJhTy5opBleCGOvoePq+5TVVicVPEHzPDG5RqeenADiT4BUjaEPxJjpYqcRwxsc/4RILSPDQTZgH0TbncehBMYXtNDSUFKJHZpDAzLEzvPdcaWby9JX4cOq8Q/WSaWmP+5Z+keP8buQ8Pu5qD2ZikoI2VDqcTQyMDjLGLyxAjgQfo+i3ieSvuGYvFUszwPD287cR4EcQfSghezttqID/AJ0n5yrMq12e/qQ/fS/nKsqAiIgIiICIiAiIgIiICIiAiIgIiICIiAiIgIiICIiAiIgIiICIiAiIgIiICIiAiIgIiICIiAonavDX1NHLFHbO4Ntc2Byua61/QFLIg57s+2B09sSL/hgNmtqLCMDluh5J9/BXLH/1So/h5PyOWTE8IiqWZJ2B7eV+I8WniD6FV8QwespYpGU7jU07o3M3b/0sYc0juO+kBfh7BzQTuyP6jTfuG/yVZ2mFO2f+4l4r78KfUHrvR5NuvPqsmDYTW1FPFFK40tOyMNIb+mkAFtSfIB6fcVasJwSGlZlgYGjmeLnftOOpQaex2FSU1K1k1g/M5xAN7Zje1+F/QptEQEREBERAREQEREBERAREQEREBERAREQEREBERAREQEUHiG2tHTyOimqGMkbbM05ri4BHAdCPatf5RsP86j/F7kekYsk9xWfZZEULhm2NJUyCOCdkkhBIaL3sOPEKaRzas1na0bCIVXD2iYeNDVR/i9yFaWt8sbrGirfyjYf51H+L3J8o2H+dR/i9yO/ByfjPssiKt/KNh/nUf4vcpTCMegq2udTSNka11nFt9Da9tfBEWx3rG81lIIoKu24ooJHRy1DGSMNnNOa4Nr9OhCwfKNh/nUf4vchGHJPcVn2WRFD4VtbS1Um7p5myPyl2UXvYEAnUdSPav3Ftq6WkeGVEzY3luYB19W3IvoOoPsRHh3347dpdFW/lGw/zqP8AF7lL4bjEVTFvYHh8dyMwvbu8ePRC2O9e5rMN1FW/lGw/zqP8XuT5RsP86j/F7kdeDk/GfZZEVb+UbD/Oo/xe5ZINvqB5s2qiv/idl+91gh4OT8Z9lgRfLHggEEEEXBGoIPMFRWLbV0tI8MqJmxvLcwBvctJIvoOoPsRxWs2naIS6Kt/KNh/nUf4vcs1HtzRTSNjiqGOe91mtGa5PTgjqcOSP8Z9k8ihcT2xpKaQxzzsjkABLTe9jw4BavyjYf51H+L3IRiyTG8Vn2WRFCYdtpR1ErYoZ2PkdfK0ZrmwLjxHQE+pTaObVtWdrRsIihsU2wpKWTdzzsZJYHKb3APC9gbcEK1m07RG6ZRROE7V0tW8sp5mSPDcxaL3tcC+oHMj2qWRFqzWdpgRFAVe3dFFI+OSoY17HFrmnNcEcRwRNaWt8sbp9FW/lGw/zqP8AF7lPUdYyaNskTg9jhdrmm4IPRE2pevzRszIorF9qKakc1tTM2MuBLQ6+oBsToFofKNh/nUf4vciYxXmN4rKyItXDMTjqYxLA8Pjdezhexykg8fEFbSOJiY6kRaWLY1DSMD6iRsbC4NBdzJubC3gD7FFxdoNA9zWtqYy5zg0DvC5JsNSOpR1GO9o3iJWFERHAiIgIiICIiCi7adndPOKqqc6QTbpz9HDLeOPTukcO4Oa4g3VemNov1Op/hpfyOXmePiPUpbvw7Ja1LRM+Wzv2zfZxTUMrZonSmQMLbucCDmFj3QArWvxq0MbxyKjiMtQ4tjDg24aXau0GjblQxrWvlt33KQXIe0Hs6p6OkdPAZM4laCHODgQ82PIWNyF1LCMWjqoWzQEujdfKSC3ySWnQ68QVV+135rf++i/OEe+ltemaKxO3e0uRbH4SyrroIJb5HucHZTY6Me4WPpaF0rF+y/D6WCSaT4QWRsLnBsjS4gdAQBf1rluz1PPJUxNpHFs5J3bg7KQcrie9y7ocrTtDgOMMppHVUr3wAAyN3+YWuNS3mAbKWvqItOSIjJx/X37bR2KoqrDp6qhM7DEHm0xac27aHuFm8Lg6G/FTnYh+r1P8Q38gWbsnkY3CZnTW3YmlL7i4yCNhdca3Fr6K07L4hRzMeaARhgeA/dx7sZraXFm3NraooajLfjfHO8xv5/ZWtuezunfHWVeaQTbt8vlDLdjb2y24HL1XF2tuQPGy9I7YfN9Z/CS/kcvN8flD0j+aLfw/Ja2Od58nf9mez2noJd7CZC/dlhL3AgglpOgAsbtC+9ptgafEJGyTmQObHkGRwAtcu4EHW7irIF+lQxvGycufLtwLYTZKOtrZYZnOyRse7uEAuLXtYNTew7112nAtnYqOn3EObd3ce8bnvm51sOq5l2S/OlX+6l/rMXYUXNfkvOTjv10412idntPQUrJad0l981hD3BwIc1x6Cxu0e1VjYjBY6yuigmzZHB5OU2PdY5w115gLp/bP83s/imflkXJtmaiojqWOoml1QA7KA0ONi0h3dPHu3Ur+mvfJp5mbd99utnsaoes/2g/0rme3ey7cOqt0x5ex0YkbmtmAJc2zrWBN2nWw4q0fGDH/APgyfYM9ygqvZHFK6YyTQSOkdYF0mRgAHAWJAAHQBHOnnJS2+XLEx6rT2KYw9wnp3EmNjWyR3+jmJDgOgOht1v1Vu2m2Ap8QkbJOZA9sYYMjgBYFzuBB1u4rX7Ptif8AZsTzI4OnktnLfJaG3ytaTqeJJPO/graoZuozR403xTs8tVMOSR7b3yvc2/XKSP8AwuxbD9nVM2Kjqy6QzZGS+UA3M5t7ZbcBfquQ4l+nm/fP/OVcsLwTGnQROgfMITG0xgVDGjIQMtmlwsLW0UtjVRNqREX4+v1dB2o7OqatkfNI6RspjABa4ZRlGndI1XAr6epdEfs/j1jd89ra/wB5Z/rXOzw9SI0dZrExzi3l5fR3bZDs6p6Y09Sx0hmEQNy4ZbyMs7ugcO8baq6rUwj9Xh/cs/KFtqGBlva9t7Tu0cbxdlJTyTS+SxhPiTwDR4kkAelcJbglTiUVbXu1yOzEW8s8Xtb4MjsfRYKw9sW1O8lbSRnuRHNL0MhGjf8AK0+13gsuAdqtLR00cDKeQta2xOaPvOOrnHXmSSpamnxZMWLnSu9p/r/ai7PY26iqYp2aljtR9Zp0c31i/rt0XpGhrGzRskjOZj2BzT1DhcLzJiEsbpZDA0tiLyWNcQS1p1DSR04epdR7G9p7tfRyHVt5Ib/VJ77fUTmH7TuiPX4hh50jJEdx/TqK5xt52dU+5rKsOkE2V03lAtJ4kZbcD6V0dQW3fzZWfwz/AOShk6e9qZI4y86GM2BscpJAPIkWJF+ozD2hXHs828NBJupiTSvdrzMTj9No6dR6xrxn+zfZ6KuwuphmGhqiWuHlMdu47Ob4/wAxcKgbQ7Py0M7oZhqNWuHkvbyc3w8ORUt+b4882w284/7d3PaHYumxMxySuecsdmGN4ALXWdfgb8tVyXZfZKOpxSWlkc/dxum1aQHOETsg11tfQlSnZr2g/BXCmqXf3dx7jz/unHkf+WT7D4Xts7BH/wCfqv2qr+qEU6Vy4K3rM9RHTqOA4HHRQNghzZGlxGY3PecXHXTmSpBFUu0naj4FRkMNp5rsj6t077/8oOni5qhk1rbLfb6yo21tY/GcVZSwO/sY3FmbiBb9LJ4gWyjrYfWVFxPD3080kMos+N5a71cx4EWI8CFZdgts6fDd658T5Jn2bmaWANYNcovrcu1Pob0Wrt1tPBiEzJoY3RPyZZMxaQ+3knu8wLj0W6KX0OKL47+HFf4xHn+3Wuzjaf4dRtzm80Vo5epsO6//ADD7w5WteedgNpvgFYx7jaF/9nL0yk6O/wApsfRm6r0KDdQx9bg8LJ15T2/UREUhERAREQc9237So4DVUm5e6Tdlma7Qy8kYIPWwz9OS4w3Sy9M1Oz1NK8vkp4XvPFzomOcbC2pIudAPYsXxUo/Naf7GP3I09PrMWGu0V9VMHbdT+bze2P3qtbd9pTcQpxBFE5jd4HOc8i5y3sAG35kG9+S6x8VKPzWn+xj9yfFSj81p/sY/cjimfTUtFopO8ftE9l3zVTf/AKf1Xqh7ddpUddTOp44XsJlaS55bazDfQC+twF2KlpGRMDImNYwcGtAa0XNzYDQaklaB2Vo/Naf7GP3I88efHGWclq797x+nn/ZTGG0dZDO9pc2NziWttc3Y5ul9OLl0Wu7YKSeN8ctLM6N7crm3YLg8tHXV6+KlH5rT/Yx+5PipR+a0/wBjH7ke+XVYMtotak7+rllZ2jUsdFNTUNK+EStcDmcC0bwZXO4kk5Qp7sQ/V6n+Ib+QK6/FSj81p/sY/ctyhwyKAEQxsjBNyGMa0E8LkNAuUeeTUY5xzSlZ777nd+4jRiaGSJ3kyRuYfQ9paf5rzXjWCS0czoZ2lrxz5OHJzTzaf/dV6cWriGFRVDcs8bJW9HtDgPRfgfQjjS6qcEz1vEuc7MdsUQiZHWteJGtDd4wZg+2l3Di13W1x6OCzbQdssIic2ja98pBAe9uVjP8AFY6uI6WA8VYZOzLDnf8A1gPQ+Rv3By2qDYShgcHR00eYcC4F5Hozk2KPScmk5corPp9FR7HNmpIhLVSgt3jAyMHQubfM5/oJDbdbE9F0uR+VpPQE+xfS/CL8UVc2Wct5vLie3naPHiNMyGKJ7LSh5c8t5NcAAG3+t9yrWyOOihrIp3NL2tzAtBAJDmubpfS4zX9S778VKPzWn+xj9yfFSj81p/sY/ci/TWYaUnHFJ2n9o/Y/bePE97u43x7rJfPl1z5rWyk/UPtVlWpQ4VDBm3EUcWa2bdsay9r2vlAva59q20ZuSazbekbQKo7XdokeHTNikikkc6IPBaWgauc2xub8W/erU+oa02LgDpoSAdTYe06ela1bgsE7g6aGKRwFgXxtcQNTa7gdLk+1E45pFv5xvDzNUTZ3ucdMzy637RJ/8rrWw3aXGW0dGYXiTKyHOC3J3RYHjfgOiu/xUo/Naf7GP3LJBs5SxuDmU0LXtN2ubEwEHqCBcFGhn1mLNXjNPRWdru0yOhmkgML3vEYIILQ3vjS99fuXC7aW8F6cq8Bp5nZ5YIZH2AzPjY51hw1IutV+zlC02dT0wOmhiiHE2HLqbelEafV4sFdor39Va2L7S46p9PS7l7ZDHlLrtLLxxknxscnTmtvbrtCGHO3TYi+V8OdjrgMBJc0ZuZsW3sOPUKx0uz9NE8Pip4WPF7OZGxrhcWNiBcaEj1r7rcFgncHTQxSOAsC+NriBxsC4HS5PtRWm+HxOXHr7OB7JbQxU1W6oq43TktdbySd486vIdodC7/uXcsGEFVTxTNhY1skYeAWMuAeRtovr4qUfmtP9jH7lIwU7Y2hrGhrGizWtAAAHIAaAI71Oopl7rExLinaHtVS1TTDFTujmhncN5ZgBDSWOHd1INgfUFTsLxJ9NNHNEbPjeHDobcQfAi4PgSvRr9mKRxJdSwEkkkmKMkk6kk21N18/FSj81p/sY/cpWceux0pwis7eqO2M24ZiYlyRujMYZmzEEEvzcCOmQ8QOKqu3faVGY6yjbC/ed+EvJbl6E9fuXRaHCYYL7iKOLNbNkY1t7XtfKBfifasE2zdK9xc+mgc5xu5zomEknmSRclQp0yYa5OXHr6duQbA9obMNhljlie8Ol3gLC3TuhpBDrfVHtXT9otnIsVpGh4yuLA+J9rujc5oPrB0BHP0gEbvxUo/Naf7GP3KTYwNADQAALADQADgAEdZs9bX8THG0vMmMYRJSTPhnble0+ojk5p5tPIq19j3zl/wBNJ/Ni7NW4NBOQZoYpCBYF7GuIHQFwNl80eBU8Ls0MEUbrWzMjY02PEXAvbQIs5PiEXxzSa9zDBtPtA2gpnTva57WuaMrbX7zg3npzXCNqNqTiFWJpWkRDK1sYOojBuRm+sddfEdF6Gq6NkzSyVjZGG12vaHNNtRodOK0PipR+a0/2MfuRX0uox4e5rvKG2Mx+lxES7qmEYiyCz2R65g61st+GRaO3e0lJRn4PNS597ATdjYxYOLmcTqDpe4VyocKhgvuIo4s1s27Y1l7XtfKBfifavitwWCdwdNDFI4CwL42uIHGwLgdLko84yY4yctp4/bd5iXWOz3tKuKajmjc6TMImSAi2UA5cwOtwBbS97BX34qUfmtP9jH7lkg2cpY3BzKaFr2m7XNiYCD1BAuEXM+txZq8bUSKIiMoREQEREBERAREQEREBERBG1NU4VkEYPcdBM5w01LDEGm/HTO72pjVU6PcZDbNVRsdw1a4m41X7ieHOe+OSJwZLHmAzDM1zX2zNcAQfotNwdC3msH+zppZI3VDowyN+cMjDu88Ahpc53IXvYDjbVBo4djUsZL6h2anfUSxh9gNy5kr42h9uMbg0d48Dx0II+sXxWVgrsj7btkJZoO6X3zcRrfxUrQYWGRPjfZ7XSSuItoRK9z8pB46OsopuybhHUxiW7ZRG2MuBJY2Pg0n6Vr2B42AugkKSse2plhlNw4b2E2A7mjXs04lrreNnjoovFsXl3dXLE8siiyxRkBpzPD2iV+oN7XyDldrvBS+NYW6ZrTE/dzMdmjktfLcFrgRzBaT67dFirMBBo/g0RDQGtDS4X8lwdc24kkG/iUGhTVTZHta2uqC4nQGKMX52uYhbgtd2MDe1AmrXQZJy1rAIrBga0g3cwniTzUyI6v69P/2Sf6lmocN3e/zEOEszn2tpZzWtym/HyT7UEEMVnMUhjc+WMTsa2cRAv3ZF5HNjAAkLTpcNtqdDZZaTEGGRgjrXFxeLxztaM4vqGjKxwdbhb2LehweWOIxxzZQyS8JLc1mf8KQE99guQCCDYN101x1WGVFQ0MndCI8zXO3bXlzsrg4AFxszUDXUoPqm3k7qgb58e7qi1pYI/J3cZynO06XcT11WvhlPNK6cOq5hu6gxizYNQGMdr/Z8bvKlcPoDE6ckg7ycyDwBYxtvHyPvXxR4e6L4QWuBdJM6RtwbNuxjQD11Zf1oIjFqh7pZJImtdHTBm9BY1xlIcJHMDiLgxts8W+mR0UxPTOmyviqJI2FgIEYiLXA6h13tcdQRzWnSbJQtYA8F7zq9+d4zvOrnEA2FzcrcwfDjTxmPNdged0NbtYTcMJPHKSQD0t0QaGzsUssMM0lTK4uaHOZlhDT4aMzW9a3MZq3RmnyG2eqYx2g1aQ4ka+gLLg1AYII4icxYy1wLX9S+MZw98wj3bmtdHM2QZgSDlDhYgEH6SDfcdPUorBWiemglma18joIy5xa25Oj+n1u96VkijqswzugLbjMAyQG3OxLrXWtS4dUwMEUL4nRN0ZvGvzNbyacps+3C+mgQR8mI1D3ZIpQ13w+aNuZrS0tjiMjWO0vlJbYka68Vt12Pl1JI9l4po3sbIw2Lo3F7ARroQQTZ3Ag3C2KXACwwnPmcyeSaRxFs7pWPabAeSBnFhro31r5x/ZwVNnMdu5O6HG1w9gcHZXDnYi4PEG/UoI6TFf7eobJVyxZJ8rWMjY4ZcjHcTG43u53NZa6uMcdMRUylks5DpcjM+XdyEANEfDMwfRvqVusw6ojkmMT4csku8s9jyQcjGWu1wH0PvSpw+ok3Ti+ESRTF4sx+UgxujsRmvfvk8eSCOGL5ZYGxVMkrnzNaWSxta0sPlEODGWIGo1N7WsVM4DVOkhLnm538zb6DRkz2tGnRrQPUtaowyebK2aSIRiRjyI43ZiY3B4Ac5xDdWjW11+x4dPCXindGY3SOeGyBwLC85nAObxbmJNiNL8UEdi+MSMdUjemNrKimYHAN7jJMu8OoN+JOt1jmxjKP7vWvqJrjLCWRuD9RocjGlo4964spL4vuLSXyAyvqYpnuDbN/snMIY1tyQMrLXJOpJW5iWGGR0ckbsk0Z0cRcOYbZ2OHNpA9RAKDSZLJUPncZnQwxSOjGTIC4x2zve94Nhe4AFvJuVs4POS57d+ydgsWOBbvBe9w8M7pHCzgBxNxpc45MLljfI6ndHkldmfFK0kZiAHOa5uouALggi/S6+cKwV8c75pHRkuiDMkbMjW2cXacSePE/cEE0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63500" y="-600075"/>
            <a:ext cx="3714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GB" altLang="de-DE" dirty="0"/>
          </a:p>
        </p:txBody>
      </p:sp>
      <p:sp>
        <p:nvSpPr>
          <p:cNvPr id="3079" name="AutoShape 8" descr="data:image/jpeg;base64,/9j/4AAQSkZJRgABAQAAAQABAAD/2wCEAAkGBhQQEBIUEBQWFBIWEBgWFRUWFxgYFxYXFRgXFhgZGBYYJyYeFxkkGRMUHy8hIycpLC0sFR49NTAqNSYrLCkBCQoKDQwOGg8PFjUlHyQ1MCkwNSw1NSswKS4yKyktKiw1LCk1LC8qNTUvNC0pLzQsLCwpKiwsKiopLCwsKSk1Kf/AABEIAIEBhgMBIgACEQEDEQH/xAAcAAEAAgMBAQEAAAAAAAAAAAAABQYDBAcIAgH/xABLEAABAwIDBQMGCgcFCAMAAAABAAIDBBEFEiEGEzFBUQciYTJUcYGR0RQWFzVCUpOhorIzNHJzdLGzIyRigtIVQ1NjhJLB8CVEg//EABoBAQADAQEBAAAAAAAAAAAAAAABBAUCAwb/xAAqEQEAAgEEAAQGAgMAAAAAAAAAAQIDBBESIRMxcZEFMkFRUmEisULh8P/aAAwDAQACEQMRAD8A7iiIgIiICIiAiIgIiICIiAiIgIiICIiAiIgIixzztY0ue4NaBcuJAAHiSgyLSxTGIqZmeZ4YOXV3g1o1J9CgptqJapxjw2PML2dUSAiJv7IOrj/7YrFVbIsjgqJqhxqKj4PId4/g05HeQ3g23LpysgsGE45DVMzQPDuo4Ob+006hb6peE7JRzUlNLE50FRuG2lj0JNvpt4O/n4rZj2knoyGYjHdl7CpiF2H9to1afV6uaC1osVNVMlaHxuD2kaOabg+sLKgIiICIiAiIgIiICIiAiIgIiICIiAiIgIiICIiAiIgIiICIiAiIgIiICIiAiIgIiICIiAiIgKvbf/N0/oZ/UYrCq9t/83VHoZ/UYg0YsKqqAB1G7fwWuaeQ95t9Tu3+3T7iVsS7Uw1VLUtBLJhTy5opBleCGOvoePq+5TVVicVPEHzPDG5RqeenADiT4BUjaEPxJjpYqcRwxsc/4RILSPDQTZgH0TbncehBMYXtNDSUFKJHZpDAzLEzvPdcaWby9JX4cOq8Q/WSaWmP+5Z+keP8buQ8Pu5qD2ZikoI2VDqcTQyMDjLGLyxAjgQfo+i3ieSvuGYvFUszwPD287cR4EcQfSghezttqID/AJ0n5yrMq12e/qQ/fS/nKsqAiIgIiICIiAiIgIiICIiAiIgIiICIiAiIgIiICIiAiIgIiICIiAiIgIiICIiAiIgIiICIiAonavDX1NHLFHbO4Ntc2Byua61/QFLIg57s+2B09sSL/hgNmtqLCMDluh5J9/BXLH/1So/h5PyOWTE8IiqWZJ2B7eV+I8WniD6FV8QwespYpGU7jU07o3M3b/0sYc0juO+kBfh7BzQTuyP6jTfuG/yVZ2mFO2f+4l4r78KfUHrvR5NuvPqsmDYTW1FPFFK40tOyMNIb+mkAFtSfIB6fcVasJwSGlZlgYGjmeLnftOOpQaex2FSU1K1k1g/M5xAN7Zje1+F/QptEQEREBERAREQEREBERAREQEREBERAREQEREBERAREQEUHiG2tHTyOimqGMkbbM05ri4BHAdCPatf5RsP86j/F7kekYsk9xWfZZEULhm2NJUyCOCdkkhBIaL3sOPEKaRzas1na0bCIVXD2iYeNDVR/i9yFaWt8sbrGirfyjYf51H+L3J8o2H+dR/i9yO/ByfjPssiKt/KNh/nUf4vcpTCMegq2udTSNka11nFt9Da9tfBEWx3rG81lIIoKu24ooJHRy1DGSMNnNOa4Nr9OhCwfKNh/nUf4vchGHJPcVn2WRFD4VtbS1Um7p5myPyl2UXvYEAnUdSPav3Ftq6WkeGVEzY3luYB19W3IvoOoPsRHh3347dpdFW/lGw/zqP8AF7lL4bjEVTFvYHh8dyMwvbu8ePRC2O9e5rMN1FW/lGw/zqP8XuT5RsP86j/F7kdeDk/GfZZEVb+UbD/Oo/xe5ZINvqB5s2qiv/idl+91gh4OT8Z9lgRfLHggEEEEXBGoIPMFRWLbV0tI8MqJmxvLcwBvctJIvoOoPsRxWs2naIS6Kt/KNh/nUf4vcs1HtzRTSNjiqGOe91mtGa5PTgjqcOSP8Z9k8ihcT2xpKaQxzzsjkABLTe9jw4BavyjYf51H+L3IRiyTG8Vn2WRFCYdtpR1ErYoZ2PkdfK0ZrmwLjxHQE+pTaObVtWdrRsIihsU2wpKWTdzzsZJYHKb3APC9gbcEK1m07RG6ZRROE7V0tW8sp5mSPDcxaL3tcC+oHMj2qWRFqzWdpgRFAVe3dFFI+OSoY17HFrmnNcEcRwRNaWt8sbp9FW/lGw/zqP8AF7lPUdYyaNskTg9jhdrmm4IPRE2pevzRszIorF9qKakc1tTM2MuBLQ6+oBsToFofKNh/nUf4vciYxXmN4rKyItXDMTjqYxLA8Pjdezhexykg8fEFbSOJiY6kRaWLY1DSMD6iRsbC4NBdzJubC3gD7FFxdoNA9zWtqYy5zg0DvC5JsNSOpR1GO9o3iJWFERHAiIgIiICIiCi7adndPOKqqc6QTbpz9HDLeOPTukcO4Oa4g3VemNov1Op/hpfyOXmePiPUpbvw7Ja1LRM+Wzv2zfZxTUMrZonSmQMLbucCDmFj3QArWvxq0MbxyKjiMtQ4tjDg24aXau0GjblQxrWvlt33KQXIe0Hs6p6OkdPAZM4laCHODgQ82PIWNyF1LCMWjqoWzQEujdfKSC3ySWnQ68QVV+135rf++i/OEe+ltemaKxO3e0uRbH4SyrroIJb5HucHZTY6Me4WPpaF0rF+y/D6WCSaT4QWRsLnBsjS4gdAQBf1rluz1PPJUxNpHFs5J3bg7KQcrie9y7ocrTtDgOMMppHVUr3wAAyN3+YWuNS3mAbKWvqItOSIjJx/X37bR2KoqrDp6qhM7DEHm0xac27aHuFm8Lg6G/FTnYh+r1P8Q38gWbsnkY3CZnTW3YmlL7i4yCNhdca3Fr6K07L4hRzMeaARhgeA/dx7sZraXFm3NraooajLfjfHO8xv5/ZWtuezunfHWVeaQTbt8vlDLdjb2y24HL1XF2tuQPGy9I7YfN9Z/CS/kcvN8flD0j+aLfw/Ja2Od58nf9mez2noJd7CZC/dlhL3AgglpOgAsbtC+9ptgafEJGyTmQObHkGRwAtcu4EHW7irIF+lQxvGycufLtwLYTZKOtrZYZnOyRse7uEAuLXtYNTew7112nAtnYqOn3EObd3ce8bnvm51sOq5l2S/OlX+6l/rMXYUXNfkvOTjv10412idntPQUrJad0l981hD3BwIc1x6Cxu0e1VjYjBY6yuigmzZHB5OU2PdY5w115gLp/bP83s/imflkXJtmaiojqWOoml1QA7KA0ONi0h3dPHu3Ur+mvfJp5mbd99utnsaoes/2g/0rme3ey7cOqt0x5ex0YkbmtmAJc2zrWBN2nWw4q0fGDH/APgyfYM9ygqvZHFK6YyTQSOkdYF0mRgAHAWJAAHQBHOnnJS2+XLEx6rT2KYw9wnp3EmNjWyR3+jmJDgOgOht1v1Vu2m2Ap8QkbJOZA9sYYMjgBYFzuBB1u4rX7Ptif8AZsTzI4OnktnLfJaG3ytaTqeJJPO/graoZuozR403xTs8tVMOSR7b3yvc2/XKSP8AwuxbD9nVM2Kjqy6QzZGS+UA3M5t7ZbcBfquQ4l+nm/fP/OVcsLwTGnQROgfMITG0xgVDGjIQMtmlwsLW0UtjVRNqREX4+v1dB2o7OqatkfNI6RspjABa4ZRlGndI1XAr6epdEfs/j1jd89ra/wB5Z/rXOzw9SI0dZrExzi3l5fR3bZDs6p6Y09Sx0hmEQNy4ZbyMs7ugcO8baq6rUwj9Xh/cs/KFtqGBlva9t7Tu0cbxdlJTyTS+SxhPiTwDR4kkAelcJbglTiUVbXu1yOzEW8s8Xtb4MjsfRYKw9sW1O8lbSRnuRHNL0MhGjf8AK0+13gsuAdqtLR00cDKeQta2xOaPvOOrnHXmSSpamnxZMWLnSu9p/r/ai7PY26iqYp2aljtR9Zp0c31i/rt0XpGhrGzRskjOZj2BzT1DhcLzJiEsbpZDA0tiLyWNcQS1p1DSR04epdR7G9p7tfRyHVt5Ib/VJ77fUTmH7TuiPX4hh50jJEdx/TqK5xt52dU+5rKsOkE2V03lAtJ4kZbcD6V0dQW3fzZWfwz/AOShk6e9qZI4y86GM2BscpJAPIkWJF+ozD2hXHs828NBJupiTSvdrzMTj9No6dR6xrxn+zfZ6KuwuphmGhqiWuHlMdu47Ob4/wAxcKgbQ7Py0M7oZhqNWuHkvbyc3w8ORUt+b4882w284/7d3PaHYumxMxySuecsdmGN4ALXWdfgb8tVyXZfZKOpxSWlkc/dxum1aQHOETsg11tfQlSnZr2g/BXCmqXf3dx7jz/unHkf+WT7D4Xts7BH/wCfqv2qr+qEU6Vy4K3rM9RHTqOA4HHRQNghzZGlxGY3PecXHXTmSpBFUu0naj4FRkMNp5rsj6t077/8oOni5qhk1rbLfb6yo21tY/GcVZSwO/sY3FmbiBb9LJ4gWyjrYfWVFxPD3080kMos+N5a71cx4EWI8CFZdgts6fDd658T5Jn2bmaWANYNcovrcu1Pob0Wrt1tPBiEzJoY3RPyZZMxaQ+3knu8wLj0W6KX0OKL47+HFf4xHn+3Wuzjaf4dRtzm80Vo5epsO6//ADD7w5WteedgNpvgFYx7jaF/9nL0yk6O/wApsfRm6r0KDdQx9bg8LJ15T2/UREUhERAREQc9237So4DVUm5e6Tdlma7Qy8kYIPWwz9OS4w3Sy9M1Oz1NK8vkp4XvPFzomOcbC2pIudAPYsXxUo/Naf7GP3I09PrMWGu0V9VMHbdT+bze2P3qtbd9pTcQpxBFE5jd4HOc8i5y3sAG35kG9+S6x8VKPzWn+xj9yfFSj81p/sY/cjimfTUtFopO8ftE9l3zVTf/AKf1Xqh7ddpUddTOp44XsJlaS55bazDfQC+twF2KlpGRMDImNYwcGtAa0XNzYDQaklaB2Vo/Naf7GP3I88efHGWclq797x+nn/ZTGG0dZDO9pc2NziWttc3Y5ul9OLl0Wu7YKSeN8ctLM6N7crm3YLg8tHXV6+KlH5rT/Yx+5PipR+a0/wBjH7ke+XVYMtotak7+rllZ2jUsdFNTUNK+EStcDmcC0bwZXO4kk5Qp7sQ/V6n+Ib+QK6/FSj81p/sY/ctyhwyKAEQxsjBNyGMa0E8LkNAuUeeTUY5xzSlZ777nd+4jRiaGSJ3kyRuYfQ9paf5rzXjWCS0czoZ2lrxz5OHJzTzaf/dV6cWriGFRVDcs8bJW9HtDgPRfgfQjjS6qcEz1vEuc7MdsUQiZHWteJGtDd4wZg+2l3Di13W1x6OCzbQdssIic2ja98pBAe9uVjP8AFY6uI6WA8VYZOzLDnf8A1gPQ+Rv3By2qDYShgcHR00eYcC4F5Hozk2KPScmk5corPp9FR7HNmpIhLVSgt3jAyMHQubfM5/oJDbdbE9F0uR+VpPQE+xfS/CL8UVc2Wct5vLie3naPHiNMyGKJ7LSh5c8t5NcAAG3+t9yrWyOOihrIp3NL2tzAtBAJDmubpfS4zX9S778VKPzWn+xj9yfFSj81p/sY/ci/TWYaUnHFJ2n9o/Y/bePE97u43x7rJfPl1z5rWyk/UPtVlWpQ4VDBm3EUcWa2bdsay9r2vlAva59q20ZuSazbekbQKo7XdokeHTNikikkc6IPBaWgauc2xub8W/erU+oa02LgDpoSAdTYe06ela1bgsE7g6aGKRwFgXxtcQNTa7gdLk+1E45pFv5xvDzNUTZ3ucdMzy637RJ/8rrWw3aXGW0dGYXiTKyHOC3J3RYHjfgOiu/xUo/Naf7GP3LJBs5SxuDmU0LXtN2ubEwEHqCBcFGhn1mLNXjNPRWdru0yOhmkgML3vEYIILQ3vjS99fuXC7aW8F6cq8Bp5nZ5YIZH2AzPjY51hw1IutV+zlC02dT0wOmhiiHE2HLqbelEafV4sFdor39Va2L7S46p9PS7l7ZDHlLrtLLxxknxscnTmtvbrtCGHO3TYi+V8OdjrgMBJc0ZuZsW3sOPUKx0uz9NE8Pip4WPF7OZGxrhcWNiBcaEj1r7rcFgncHTQxSOAsC+NriBxsC4HS5PtRWm+HxOXHr7OB7JbQxU1W6oq43TktdbySd486vIdodC7/uXcsGEFVTxTNhY1skYeAWMuAeRtovr4qUfmtP9jH7lIwU7Y2hrGhrGizWtAAAHIAaAI71Oopl7rExLinaHtVS1TTDFTujmhncN5ZgBDSWOHd1INgfUFTsLxJ9NNHNEbPjeHDobcQfAi4PgSvRr9mKRxJdSwEkkkmKMkk6kk21N18/FSj81p/sY/cpWceux0pwis7eqO2M24ZiYlyRujMYZmzEEEvzcCOmQ8QOKqu3faVGY6yjbC/ed+EvJbl6E9fuXRaHCYYL7iKOLNbNkY1t7XtfKBfifasE2zdK9xc+mgc5xu5zomEknmSRclQp0yYa5OXHr6duQbA9obMNhljlie8Ol3gLC3TuhpBDrfVHtXT9otnIsVpGh4yuLA+J9rujc5oPrB0BHP0gEbvxUo/Naf7GP3KTYwNADQAALADQADgAEdZs9bX8THG0vMmMYRJSTPhnble0+ojk5p5tPIq19j3zl/wBNJ/Ni7NW4NBOQZoYpCBYF7GuIHQFwNl80eBU8Ls0MEUbrWzMjY02PEXAvbQIs5PiEXxzSa9zDBtPtA2gpnTva57WuaMrbX7zg3npzXCNqNqTiFWJpWkRDK1sYOojBuRm+sddfEdF6Gq6NkzSyVjZGG12vaHNNtRodOK0PipR+a0/2MfuRX0uox4e5rvKG2Mx+lxES7qmEYiyCz2R65g61st+GRaO3e0lJRn4PNS597ATdjYxYOLmcTqDpe4VyocKhgvuIo4s1s27Y1l7XtfKBfifavitwWCdwdNDFI4CwL42uIHGwLgdLko84yY4yctp4/bd5iXWOz3tKuKajmjc6TMImSAi2UA5cwOtwBbS97BX34qUfmtP9jH7lkg2cpY3BzKaFr2m7XNiYCD1BAuEXM+txZq8bUSKIiMoREQEREBERAREQEREBERBG1NU4VkEYPcdBM5w01LDEGm/HTO72pjVU6PcZDbNVRsdw1a4m41X7ieHOe+OSJwZLHmAzDM1zX2zNcAQfotNwdC3msH+zppZI3VDowyN+cMjDu88Ahpc53IXvYDjbVBo4djUsZL6h2anfUSxh9gNy5kr42h9uMbg0d48Dx0II+sXxWVgrsj7btkJZoO6X3zcRrfxUrQYWGRPjfZ7XSSuItoRK9z8pB46OsopuybhHUxiW7ZRG2MuBJY2Pg0n6Vr2B42AugkKSse2plhlNw4b2E2A7mjXs04lrreNnjoovFsXl3dXLE8siiyxRkBpzPD2iV+oN7XyDldrvBS+NYW6ZrTE/dzMdmjktfLcFrgRzBaT67dFirMBBo/g0RDQGtDS4X8lwdc24kkG/iUGhTVTZHta2uqC4nQGKMX52uYhbgtd2MDe1AmrXQZJy1rAIrBga0g3cwniTzUyI6v69P/2Sf6lmocN3e/zEOEszn2tpZzWtym/HyT7UEEMVnMUhjc+WMTsa2cRAv3ZF5HNjAAkLTpcNtqdDZZaTEGGRgjrXFxeLxztaM4vqGjKxwdbhb2LehweWOIxxzZQyS8JLc1mf8KQE99guQCCDYN101x1WGVFQ0MndCI8zXO3bXlzsrg4AFxszUDXUoPqm3k7qgb58e7qi1pYI/J3cZynO06XcT11WvhlPNK6cOq5hu6gxizYNQGMdr/Z8bvKlcPoDE6ckg7ycyDwBYxtvHyPvXxR4e6L4QWuBdJM6RtwbNuxjQD11Zf1oIjFqh7pZJImtdHTBm9BY1xlIcJHMDiLgxts8W+mR0UxPTOmyviqJI2FgIEYiLXA6h13tcdQRzWnSbJQtYA8F7zq9+d4zvOrnEA2FzcrcwfDjTxmPNdged0NbtYTcMJPHKSQD0t0QaGzsUssMM0lTK4uaHOZlhDT4aMzW9a3MZq3RmnyG2eqYx2g1aQ4ka+gLLg1AYII4icxYy1wLX9S+MZw98wj3bmtdHM2QZgSDlDhYgEH6SDfcdPUorBWiemglma18joIy5xa25Oj+n1u96VkijqswzugLbjMAyQG3OxLrXWtS4dUwMEUL4nRN0ZvGvzNbyacps+3C+mgQR8mI1D3ZIpQ13w+aNuZrS0tjiMjWO0vlJbYka68Vt12Pl1JI9l4po3sbIw2Lo3F7ARroQQTZ3Ag3C2KXACwwnPmcyeSaRxFs7pWPabAeSBnFhro31r5x/ZwVNnMdu5O6HG1w9gcHZXDnYi4PEG/UoI6TFf7eobJVyxZJ8rWMjY4ZcjHcTG43u53NZa6uMcdMRUylks5DpcjM+XdyEANEfDMwfRvqVusw6ojkmMT4csku8s9jyQcjGWu1wH0PvSpw+ok3Ti+ESRTF4sx+UgxujsRmvfvk8eSCOGL5ZYGxVMkrnzNaWSxta0sPlEODGWIGo1N7WsVM4DVOkhLnm538zb6DRkz2tGnRrQPUtaowyebK2aSIRiRjyI43ZiY3B4Ac5xDdWjW11+x4dPCXindGY3SOeGyBwLC85nAObxbmJNiNL8UEdi+MSMdUjemNrKimYHAN7jJMu8OoN+JOt1jmxjKP7vWvqJrjLCWRuD9RocjGlo4964spL4vuLSXyAyvqYpnuDbN/snMIY1tyQMrLXJOpJW5iWGGR0ckbsk0Z0cRcOYbZ2OHNpA9RAKDSZLJUPncZnQwxSOjGTIC4x2zve94Nhe4AFvJuVs4POS57d+ydgsWOBbvBe9w8M7pHCzgBxNxpc45MLljfI6ndHkldmfFK0kZiAHOa5uouALggi/S6+cKwV8c75pHRkuiDMkbMjW2cXacSePE/cEE0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215900" y="-447675"/>
            <a:ext cx="3714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GB" altLang="de-DE" dirty="0"/>
          </a:p>
        </p:txBody>
      </p:sp>
      <p:sp>
        <p:nvSpPr>
          <p:cNvPr id="3080" name="AutoShape 10" descr="data:image/jpeg;base64,/9j/4AAQSkZJRgABAQAAAQABAAD/2wCEAAkGBhQQEBIUEBQWFBIWEBgWFRUWFxgYFxYXFRgXFhgZGBYYJyYeFxkkGRMUHy8hIycpLC0sFR49NTAqNSYrLCkBCQoKDQwOGg8PFjUlHyQ1MCkwNSw1NSswKS4yKyktKiw1LCk1LC8qNTUvNC0pLzQsLCwpKiwsKiopLCwsKSk1Kf/AABEIAIEBhgMBIgACEQEDEQH/xAAcAAEAAgMBAQEAAAAAAAAAAAAABQYDBAcIAgH/xABLEAABAwIDBQMGCgcFCAMAAAABAAIDBBEFEiEGEzFBUQciYTJUcYGR0RQWFzVCUpOhorIzNHJzdLGzIyRigtIVQ1NjhJLB8CVEg//EABoBAQADAQEBAAAAAAAAAAAAAAABBAUCAwb/xAAqEQEAAgEEAAQGAgMAAAAAAAAAAQIDBBESIRMxcZEFMkFRUmEisULh8P/aAAwDAQACEQMRAD8A7iiIgIiICIiAiIgIiICIiAiIgIiICIiAiIgIixzztY0ue4NaBcuJAAHiSgyLSxTGIqZmeZ4YOXV3g1o1J9CgptqJapxjw2PML2dUSAiJv7IOrj/7YrFVbIsjgqJqhxqKj4PId4/g05HeQ3g23LpysgsGE45DVMzQPDuo4Ob+006hb6peE7JRzUlNLE50FRuG2lj0JNvpt4O/n4rZj2knoyGYjHdl7CpiF2H9to1afV6uaC1osVNVMlaHxuD2kaOabg+sLKgIiICIiAiIgIiICIiAiIgIiICIiAiIgIiICIiAiIgIiICIiAiIgIiICIiAiIgIiICIiAiIgKvbf/N0/oZ/UYrCq9t/83VHoZ/UYg0YsKqqAB1G7fwWuaeQ95t9Tu3+3T7iVsS7Uw1VLUtBLJhTy5opBleCGOvoePq+5TVVicVPEHzPDG5RqeenADiT4BUjaEPxJjpYqcRwxsc/4RILSPDQTZgH0TbncehBMYXtNDSUFKJHZpDAzLEzvPdcaWby9JX4cOq8Q/WSaWmP+5Z+keP8buQ8Pu5qD2ZikoI2VDqcTQyMDjLGLyxAjgQfo+i3ieSvuGYvFUszwPD287cR4EcQfSghezttqID/AJ0n5yrMq12e/qQ/fS/nKsqAiIgIiICIiAiIgIiICIiAiIgIiICIiAiIgIiICIiAiIgIiICIiAiIgIiICIiAiIgIiICIiAonavDX1NHLFHbO4Ntc2Byua61/QFLIg57s+2B09sSL/hgNmtqLCMDluh5J9/BXLH/1So/h5PyOWTE8IiqWZJ2B7eV+I8WniD6FV8QwespYpGU7jU07o3M3b/0sYc0juO+kBfh7BzQTuyP6jTfuG/yVZ2mFO2f+4l4r78KfUHrvR5NuvPqsmDYTW1FPFFK40tOyMNIb+mkAFtSfIB6fcVasJwSGlZlgYGjmeLnftOOpQaex2FSU1K1k1g/M5xAN7Zje1+F/QptEQEREBERAREQEREBERAREQEREBERAREQEREBERAREQEUHiG2tHTyOimqGMkbbM05ri4BHAdCPatf5RsP86j/F7kekYsk9xWfZZEULhm2NJUyCOCdkkhBIaL3sOPEKaRzas1na0bCIVXD2iYeNDVR/i9yFaWt8sbrGirfyjYf51H+L3J8o2H+dR/i9yO/ByfjPssiKt/KNh/nUf4vcpTCMegq2udTSNka11nFt9Da9tfBEWx3rG81lIIoKu24ooJHRy1DGSMNnNOa4Nr9OhCwfKNh/nUf4vchGHJPcVn2WRFD4VtbS1Um7p5myPyl2UXvYEAnUdSPav3Ftq6WkeGVEzY3luYB19W3IvoOoPsRHh3347dpdFW/lGw/zqP8AF7lL4bjEVTFvYHh8dyMwvbu8ePRC2O9e5rMN1FW/lGw/zqP8XuT5RsP86j/F7kdeDk/GfZZEVb+UbD/Oo/xe5ZINvqB5s2qiv/idl+91gh4OT8Z9lgRfLHggEEEEXBGoIPMFRWLbV0tI8MqJmxvLcwBvctJIvoOoPsRxWs2naIS6Kt/KNh/nUf4vcs1HtzRTSNjiqGOe91mtGa5PTgjqcOSP8Z9k8ihcT2xpKaQxzzsjkABLTe9jw4BavyjYf51H+L3IRiyTG8Vn2WRFCYdtpR1ErYoZ2PkdfK0ZrmwLjxHQE+pTaObVtWdrRsIihsU2wpKWTdzzsZJYHKb3APC9gbcEK1m07RG6ZRROE7V0tW8sp5mSPDcxaL3tcC+oHMj2qWRFqzWdpgRFAVe3dFFI+OSoY17HFrmnNcEcRwRNaWt8sbp9FW/lGw/zqP8AF7lPUdYyaNskTg9jhdrmm4IPRE2pevzRszIorF9qKakc1tTM2MuBLQ6+oBsToFofKNh/nUf4vciYxXmN4rKyItXDMTjqYxLA8Pjdezhexykg8fEFbSOJiY6kRaWLY1DSMD6iRsbC4NBdzJubC3gD7FFxdoNA9zWtqYy5zg0DvC5JsNSOpR1GO9o3iJWFERHAiIgIiICIiCi7adndPOKqqc6QTbpz9HDLeOPTukcO4Oa4g3VemNov1Op/hpfyOXmePiPUpbvw7Ja1LRM+Wzv2zfZxTUMrZonSmQMLbucCDmFj3QArWvxq0MbxyKjiMtQ4tjDg24aXau0GjblQxrWvlt33KQXIe0Hs6p6OkdPAZM4laCHODgQ82PIWNyF1LCMWjqoWzQEujdfKSC3ySWnQ68QVV+135rf++i/OEe+ltemaKxO3e0uRbH4SyrroIJb5HucHZTY6Me4WPpaF0rF+y/D6WCSaT4QWRsLnBsjS4gdAQBf1rluz1PPJUxNpHFs5J3bg7KQcrie9y7ocrTtDgOMMppHVUr3wAAyN3+YWuNS3mAbKWvqItOSIjJx/X37bR2KoqrDp6qhM7DEHm0xac27aHuFm8Lg6G/FTnYh+r1P8Q38gWbsnkY3CZnTW3YmlL7i4yCNhdca3Fr6K07L4hRzMeaARhgeA/dx7sZraXFm3NraooajLfjfHO8xv5/ZWtuezunfHWVeaQTbt8vlDLdjb2y24HL1XF2tuQPGy9I7YfN9Z/CS/kcvN8flD0j+aLfw/Ja2Od58nf9mez2noJd7CZC/dlhL3AgglpOgAsbtC+9ptgafEJGyTmQObHkGRwAtcu4EHW7irIF+lQxvGycufLtwLYTZKOtrZYZnOyRse7uEAuLXtYNTew7112nAtnYqOn3EObd3ce8bnvm51sOq5l2S/OlX+6l/rMXYUXNfkvOTjv10412idntPQUrJad0l981hD3BwIc1x6Cxu0e1VjYjBY6yuigmzZHB5OU2PdY5w115gLp/bP83s/imflkXJtmaiojqWOoml1QA7KA0ONi0h3dPHu3Ur+mvfJp5mbd99utnsaoes/2g/0rme3ey7cOqt0x5ex0YkbmtmAJc2zrWBN2nWw4q0fGDH/APgyfYM9ygqvZHFK6YyTQSOkdYF0mRgAHAWJAAHQBHOnnJS2+XLEx6rT2KYw9wnp3EmNjWyR3+jmJDgOgOht1v1Vu2m2Ap8QkbJOZA9sYYMjgBYFzuBB1u4rX7Ptif8AZsTzI4OnktnLfJaG3ytaTqeJJPO/graoZuozR403xTs8tVMOSR7b3yvc2/XKSP8AwuxbD9nVM2Kjqy6QzZGS+UA3M5t7ZbcBfquQ4l+nm/fP/OVcsLwTGnQROgfMITG0xgVDGjIQMtmlwsLW0UtjVRNqREX4+v1dB2o7OqatkfNI6RspjABa4ZRlGndI1XAr6epdEfs/j1jd89ra/wB5Z/rXOzw9SI0dZrExzi3l5fR3bZDs6p6Y09Sx0hmEQNy4ZbyMs7ugcO8baq6rUwj9Xh/cs/KFtqGBlva9t7Tu0cbxdlJTyTS+SxhPiTwDR4kkAelcJbglTiUVbXu1yOzEW8s8Xtb4MjsfRYKw9sW1O8lbSRnuRHNL0MhGjf8AK0+13gsuAdqtLR00cDKeQta2xOaPvOOrnHXmSSpamnxZMWLnSu9p/r/ai7PY26iqYp2aljtR9Zp0c31i/rt0XpGhrGzRskjOZj2BzT1DhcLzJiEsbpZDA0tiLyWNcQS1p1DSR04epdR7G9p7tfRyHVt5Ib/VJ77fUTmH7TuiPX4hh50jJEdx/TqK5xt52dU+5rKsOkE2V03lAtJ4kZbcD6V0dQW3fzZWfwz/AOShk6e9qZI4y86GM2BscpJAPIkWJF+ozD2hXHs828NBJupiTSvdrzMTj9No6dR6xrxn+zfZ6KuwuphmGhqiWuHlMdu47Ob4/wAxcKgbQ7Py0M7oZhqNWuHkvbyc3w8ORUt+b4882w284/7d3PaHYumxMxySuecsdmGN4ALXWdfgb8tVyXZfZKOpxSWlkc/dxum1aQHOETsg11tfQlSnZr2g/BXCmqXf3dx7jz/unHkf+WT7D4Xts7BH/wCfqv2qr+qEU6Vy4K3rM9RHTqOA4HHRQNghzZGlxGY3PecXHXTmSpBFUu0naj4FRkMNp5rsj6t077/8oOni5qhk1rbLfb6yo21tY/GcVZSwO/sY3FmbiBb9LJ4gWyjrYfWVFxPD3080kMos+N5a71cx4EWI8CFZdgts6fDd658T5Jn2bmaWANYNcovrcu1Pob0Wrt1tPBiEzJoY3RPyZZMxaQ+3knu8wLj0W6KX0OKL47+HFf4xHn+3Wuzjaf4dRtzm80Vo5epsO6//ADD7w5WteedgNpvgFYx7jaF/9nL0yk6O/wApsfRm6r0KDdQx9bg8LJ15T2/UREUhERAREQc9237So4DVUm5e6Tdlma7Qy8kYIPWwz9OS4w3Sy9M1Oz1NK8vkp4XvPFzomOcbC2pIudAPYsXxUo/Naf7GP3I09PrMWGu0V9VMHbdT+bze2P3qtbd9pTcQpxBFE5jd4HOc8i5y3sAG35kG9+S6x8VKPzWn+xj9yfFSj81p/sY/cjimfTUtFopO8ftE9l3zVTf/AKf1Xqh7ddpUddTOp44XsJlaS55bazDfQC+twF2KlpGRMDImNYwcGtAa0XNzYDQaklaB2Vo/Naf7GP3I88efHGWclq797x+nn/ZTGG0dZDO9pc2NziWttc3Y5ul9OLl0Wu7YKSeN8ctLM6N7crm3YLg8tHXV6+KlH5rT/Yx+5PipR+a0/wBjH7ke+XVYMtotak7+rllZ2jUsdFNTUNK+EStcDmcC0bwZXO4kk5Qp7sQ/V6n+Ib+QK6/FSj81p/sY/ctyhwyKAEQxsjBNyGMa0E8LkNAuUeeTUY5xzSlZ777nd+4jRiaGSJ3kyRuYfQ9paf5rzXjWCS0czoZ2lrxz5OHJzTzaf/dV6cWriGFRVDcs8bJW9HtDgPRfgfQjjS6qcEz1vEuc7MdsUQiZHWteJGtDd4wZg+2l3Di13W1x6OCzbQdssIic2ja98pBAe9uVjP8AFY6uI6WA8VYZOzLDnf8A1gPQ+Rv3By2qDYShgcHR00eYcC4F5Hozk2KPScmk5corPp9FR7HNmpIhLVSgt3jAyMHQubfM5/oJDbdbE9F0uR+VpPQE+xfS/CL8UVc2Wct5vLie3naPHiNMyGKJ7LSh5c8t5NcAAG3+t9yrWyOOihrIp3NL2tzAtBAJDmubpfS4zX9S778VKPzWn+xj9yfFSj81p/sY/ci/TWYaUnHFJ2n9o/Y/bePE97u43x7rJfPl1z5rWyk/UPtVlWpQ4VDBm3EUcWa2bdsay9r2vlAva59q20ZuSazbekbQKo7XdokeHTNikikkc6IPBaWgauc2xub8W/erU+oa02LgDpoSAdTYe06ela1bgsE7g6aGKRwFgXxtcQNTa7gdLk+1E45pFv5xvDzNUTZ3ucdMzy637RJ/8rrWw3aXGW0dGYXiTKyHOC3J3RYHjfgOiu/xUo/Naf7GP3LJBs5SxuDmU0LXtN2ubEwEHqCBcFGhn1mLNXjNPRWdru0yOhmkgML3vEYIILQ3vjS99fuXC7aW8F6cq8Bp5nZ5YIZH2AzPjY51hw1IutV+zlC02dT0wOmhiiHE2HLqbelEafV4sFdor39Va2L7S46p9PS7l7ZDHlLrtLLxxknxscnTmtvbrtCGHO3TYi+V8OdjrgMBJc0ZuZsW3sOPUKx0uz9NE8Pip4WPF7OZGxrhcWNiBcaEj1r7rcFgncHTQxSOAsC+NriBxsC4HS5PtRWm+HxOXHr7OB7JbQxU1W6oq43TktdbySd486vIdodC7/uXcsGEFVTxTNhY1skYeAWMuAeRtovr4qUfmtP9jH7lIwU7Y2hrGhrGizWtAAAHIAaAI71Oopl7rExLinaHtVS1TTDFTujmhncN5ZgBDSWOHd1INgfUFTsLxJ9NNHNEbPjeHDobcQfAi4PgSvRr9mKRxJdSwEkkkmKMkk6kk21N18/FSj81p/sY/cpWceux0pwis7eqO2M24ZiYlyRujMYZmzEEEvzcCOmQ8QOKqu3faVGY6yjbC/ed+EvJbl6E9fuXRaHCYYL7iKOLNbNkY1t7XtfKBfifasE2zdK9xc+mgc5xu5zomEknmSRclQp0yYa5OXHr6duQbA9obMNhljlie8Ol3gLC3TuhpBDrfVHtXT9otnIsVpGh4yuLA+J9rujc5oPrB0BHP0gEbvxUo/Naf7GP3KTYwNADQAALADQADgAEdZs9bX8THG0vMmMYRJSTPhnble0+ojk5p5tPIq19j3zl/wBNJ/Ni7NW4NBOQZoYpCBYF7GuIHQFwNl80eBU8Ls0MEUbrWzMjY02PEXAvbQIs5PiEXxzSa9zDBtPtA2gpnTva57WuaMrbX7zg3npzXCNqNqTiFWJpWkRDK1sYOojBuRm+sddfEdF6Gq6NkzSyVjZGG12vaHNNtRodOK0PipR+a0/2MfuRX0uox4e5rvKG2Mx+lxES7qmEYiyCz2R65g61st+GRaO3e0lJRn4PNS597ATdjYxYOLmcTqDpe4VyocKhgvuIo4s1s27Y1l7XtfKBfifavitwWCdwdNDFI4CwL42uIHGwLgdLko84yY4yctp4/bd5iXWOz3tKuKajmjc6TMImSAi2UA5cwOtwBbS97BX34qUfmtP9jH7lkg2cpY3BzKaFr2m7XNiYCD1BAuEXM+txZq8bUSKIiMoREQEREBERAREQEREBERBG1NU4VkEYPcdBM5w01LDEGm/HTO72pjVU6PcZDbNVRsdw1a4m41X7ieHOe+OSJwZLHmAzDM1zX2zNcAQfotNwdC3msH+zppZI3VDowyN+cMjDu88Ahpc53IXvYDjbVBo4djUsZL6h2anfUSxh9gNy5kr42h9uMbg0d48Dx0II+sXxWVgrsj7btkJZoO6X3zcRrfxUrQYWGRPjfZ7XSSuItoRK9z8pB46OsopuybhHUxiW7ZRG2MuBJY2Pg0n6Vr2B42AugkKSse2plhlNw4b2E2A7mjXs04lrreNnjoovFsXl3dXLE8siiyxRkBpzPD2iV+oN7XyDldrvBS+NYW6ZrTE/dzMdmjktfLcFrgRzBaT67dFirMBBo/g0RDQGtDS4X8lwdc24kkG/iUGhTVTZHta2uqC4nQGKMX52uYhbgtd2MDe1AmrXQZJy1rAIrBga0g3cwniTzUyI6v69P/2Sf6lmocN3e/zEOEszn2tpZzWtym/HyT7UEEMVnMUhjc+WMTsa2cRAv3ZF5HNjAAkLTpcNtqdDZZaTEGGRgjrXFxeLxztaM4vqGjKxwdbhb2LehweWOIxxzZQyS8JLc1mf8KQE99guQCCDYN101x1WGVFQ0MndCI8zXO3bXlzsrg4AFxszUDXUoPqm3k7qgb58e7qi1pYI/J3cZynO06XcT11WvhlPNK6cOq5hu6gxizYNQGMdr/Z8bvKlcPoDE6ckg7ycyDwBYxtvHyPvXxR4e6L4QWuBdJM6RtwbNuxjQD11Zf1oIjFqh7pZJImtdHTBm9BY1xlIcJHMDiLgxts8W+mR0UxPTOmyviqJI2FgIEYiLXA6h13tcdQRzWnSbJQtYA8F7zq9+d4zvOrnEA2FzcrcwfDjTxmPNdged0NbtYTcMJPHKSQD0t0QaGzsUssMM0lTK4uaHOZlhDT4aMzW9a3MZq3RmnyG2eqYx2g1aQ4ka+gLLg1AYII4icxYy1wLX9S+MZw98wj3bmtdHM2QZgSDlDhYgEH6SDfcdPUorBWiemglma18joIy5xa25Oj+n1u96VkijqswzugLbjMAyQG3OxLrXWtS4dUwMEUL4nRN0ZvGvzNbyacps+3C+mgQR8mI1D3ZIpQ13w+aNuZrS0tjiMjWO0vlJbYka68Vt12Pl1JI9l4po3sbIw2Lo3F7ARroQQTZ3Ag3C2KXACwwnPmcyeSaRxFs7pWPabAeSBnFhro31r5x/ZwVNnMdu5O6HG1w9gcHZXDnYi4PEG/UoI6TFf7eobJVyxZJ8rWMjY4ZcjHcTG43u53NZa6uMcdMRUylks5DpcjM+XdyEANEfDMwfRvqVusw6ojkmMT4csku8s9jyQcjGWu1wH0PvSpw+ok3Ti+ESRTF4sx+UgxujsRmvfvk8eSCOGL5ZYGxVMkrnzNaWSxta0sPlEODGWIGo1N7WsVM4DVOkhLnm538zb6DRkz2tGnRrQPUtaowyebK2aSIRiRjyI43ZiY3B4Ac5xDdWjW11+x4dPCXindGY3SOeGyBwLC85nAObxbmJNiNL8UEdi+MSMdUjemNrKimYHAN7jJMu8OoN+JOt1jmxjKP7vWvqJrjLCWRuD9RocjGlo4964spL4vuLSXyAyvqYpnuDbN/snMIY1tyQMrLXJOpJW5iWGGR0ckbsk0Z0cRcOYbZ2OHNpA9RAKDSZLJUPncZnQwxSOjGTIC4x2zve94Nhe4AFvJuVs4POS57d+ydgsWOBbvBe9w8M7pHCzgBxNxpc45MLljfI6ndHkldmfFK0kZiAHOa5uouALggi/S6+cKwV8c75pHRkuiDMkbMjW2cXacSePE/cEE0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755650" y="928688"/>
            <a:ext cx="37306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GB" alt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900113" y="3330054"/>
            <a:ext cx="71278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Flexo Light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9pPr>
          </a:lstStyle>
          <a:p>
            <a:r>
              <a:rPr lang="de-DE" b="1" dirty="0" err="1">
                <a:solidFill>
                  <a:schemeClr val="bg2">
                    <a:lumMod val="95000"/>
                  </a:schemeClr>
                </a:solidFill>
              </a:rPr>
              <a:t>How</a:t>
            </a:r>
            <a:r>
              <a:rPr lang="de-DE" b="1" dirty="0">
                <a:solidFill>
                  <a:schemeClr val="bg2">
                    <a:lumMod val="9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2">
                    <a:lumMod val="95000"/>
                  </a:schemeClr>
                </a:solidFill>
              </a:rPr>
              <a:t>to</a:t>
            </a:r>
            <a:r>
              <a:rPr lang="de-DE" b="1" dirty="0">
                <a:solidFill>
                  <a:schemeClr val="bg2">
                    <a:lumMod val="9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2">
                    <a:lumMod val="95000"/>
                  </a:schemeClr>
                </a:solidFill>
              </a:rPr>
              <a:t>Maximize</a:t>
            </a:r>
            <a:r>
              <a:rPr lang="de-DE" b="1" dirty="0">
                <a:solidFill>
                  <a:schemeClr val="bg2">
                    <a:lumMod val="95000"/>
                  </a:schemeClr>
                </a:solidFill>
              </a:rPr>
              <a:t> Communication in Multi-Lingual </a:t>
            </a:r>
            <a:r>
              <a:rPr lang="de-DE" b="1" dirty="0" err="1">
                <a:solidFill>
                  <a:schemeClr val="bg2">
                    <a:lumMod val="95000"/>
                  </a:schemeClr>
                </a:solidFill>
              </a:rPr>
              <a:t>Discussions</a:t>
            </a:r>
            <a:r>
              <a:rPr lang="de-DE" b="1" dirty="0">
                <a:solidFill>
                  <a:schemeClr val="bg2">
                    <a:lumMod val="95000"/>
                  </a:schemeClr>
                </a:solidFill>
              </a:rPr>
              <a:t> </a:t>
            </a:r>
            <a:endParaRPr lang="de-DE" dirty="0">
              <a:solidFill>
                <a:schemeClr val="bg2">
                  <a:lumMod val="95000"/>
                </a:schemeClr>
              </a:solidFill>
            </a:endParaRPr>
          </a:p>
          <a:p>
            <a:r>
              <a:rPr lang="de-DE" sz="2000" dirty="0" smtClean="0"/>
              <a:t> </a:t>
            </a:r>
            <a:endParaRPr lang="en-GB" sz="2000" dirty="0" smtClean="0">
              <a:latin typeface="+mj-lt"/>
            </a:endParaRP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900113" y="4879975"/>
            <a:ext cx="7704137" cy="1789113"/>
          </a:xfrm>
        </p:spPr>
        <p:txBody>
          <a:bodyPr/>
          <a:lstStyle/>
          <a:p>
            <a:pPr eaLnBrk="1" hangingPunct="1"/>
            <a:r>
              <a:rPr lang="de-DE" sz="1800" dirty="0" err="1" smtClean="0">
                <a:latin typeface="Flexo Light" pitchFamily="50" charset="0"/>
              </a:rPr>
              <a:t>by</a:t>
            </a:r>
            <a:r>
              <a:rPr lang="de-DE" sz="1800" dirty="0" smtClean="0">
                <a:latin typeface="Flexo Light" pitchFamily="50" charset="0"/>
              </a:rPr>
              <a:t> Brödermann Jahn („</a:t>
            </a:r>
            <a:r>
              <a:rPr lang="de-DE" sz="1800" dirty="0" err="1" smtClean="0">
                <a:solidFill>
                  <a:srgbClr val="FF0000"/>
                </a:solidFill>
                <a:latin typeface="Flexo Light" pitchFamily="50" charset="0"/>
              </a:rPr>
              <a:t>Primerus</a:t>
            </a:r>
            <a:r>
              <a:rPr lang="de-DE" sz="1800" dirty="0" smtClean="0">
                <a:solidFill>
                  <a:srgbClr val="FF0000"/>
                </a:solidFill>
                <a:latin typeface="Flexo Light" pitchFamily="50" charset="0"/>
              </a:rPr>
              <a:t> Germany</a:t>
            </a:r>
            <a:r>
              <a:rPr lang="de-DE" sz="1800" dirty="0" smtClean="0">
                <a:latin typeface="Flexo Light" pitchFamily="50" charset="0"/>
              </a:rPr>
              <a:t>“ in Hamburg)</a:t>
            </a:r>
          </a:p>
          <a:p>
            <a:pPr eaLnBrk="1" hangingPunct="1"/>
            <a:r>
              <a:rPr lang="de-DE" sz="1800" b="0" dirty="0" smtClean="0">
                <a:latin typeface="Flexo Light" pitchFamily="50" charset="0"/>
              </a:rPr>
              <a:t>www.German-law.com</a:t>
            </a:r>
          </a:p>
          <a:p>
            <a:pPr eaLnBrk="1" hangingPunct="1"/>
            <a:r>
              <a:rPr lang="de-DE" sz="1800" dirty="0" smtClean="0">
                <a:latin typeface="Flexo Light" pitchFamily="50" charset="0"/>
              </a:rPr>
              <a:t>Prof. Dr. Eckart Brödermann</a:t>
            </a:r>
            <a:r>
              <a:rPr lang="de-DE" sz="1600" dirty="0" smtClean="0">
                <a:latin typeface="Flexo Light" pitchFamily="50" charset="0"/>
              </a:rPr>
              <a:t> LL.M. (Harvard), Maître en </a:t>
            </a:r>
            <a:r>
              <a:rPr lang="de-DE" sz="1600" dirty="0" err="1" smtClean="0">
                <a:latin typeface="Flexo Light" pitchFamily="50" charset="0"/>
              </a:rPr>
              <a:t>droit</a:t>
            </a:r>
            <a:r>
              <a:rPr lang="de-DE" sz="1600" dirty="0" smtClean="0">
                <a:latin typeface="Flexo Light" pitchFamily="50" charset="0"/>
              </a:rPr>
              <a:t> (Paris)</a:t>
            </a:r>
          </a:p>
          <a:p>
            <a:pPr eaLnBrk="1" hangingPunct="1"/>
            <a:r>
              <a:rPr lang="de-DE" sz="1600" b="0" dirty="0" smtClean="0">
                <a:latin typeface="Flexo Light" pitchFamily="50" charset="0"/>
              </a:rPr>
              <a:t>Member </a:t>
            </a:r>
            <a:r>
              <a:rPr lang="de-DE" sz="1600" b="0" dirty="0" err="1" smtClean="0">
                <a:latin typeface="Flexo Light" pitchFamily="50" charset="0"/>
              </a:rPr>
              <a:t>of</a:t>
            </a:r>
            <a:r>
              <a:rPr lang="de-DE" sz="1600" b="0" dirty="0" smtClean="0">
                <a:latin typeface="Flexo Light" pitchFamily="50" charset="0"/>
              </a:rPr>
              <a:t> </a:t>
            </a:r>
            <a:r>
              <a:rPr lang="de-DE" sz="1600" b="0" dirty="0" err="1" smtClean="0">
                <a:latin typeface="Flexo Light" pitchFamily="50" charset="0"/>
              </a:rPr>
              <a:t>the</a:t>
            </a:r>
            <a:r>
              <a:rPr lang="de-DE" sz="1600" b="0" dirty="0" smtClean="0">
                <a:latin typeface="Flexo Light" pitchFamily="50" charset="0"/>
              </a:rPr>
              <a:t> Bars </a:t>
            </a:r>
            <a:r>
              <a:rPr lang="de-DE" sz="1600" b="0" dirty="0" err="1" smtClean="0">
                <a:latin typeface="Flexo Light" pitchFamily="50" charset="0"/>
              </a:rPr>
              <a:t>of</a:t>
            </a:r>
            <a:r>
              <a:rPr lang="de-DE" sz="1600" b="0" dirty="0" smtClean="0">
                <a:latin typeface="Flexo Light" pitchFamily="50" charset="0"/>
              </a:rPr>
              <a:t> Hamburg, Germany and New York, </a:t>
            </a:r>
          </a:p>
          <a:p>
            <a:pPr eaLnBrk="1" hangingPunct="1"/>
            <a:r>
              <a:rPr lang="de-DE" sz="1600" b="0" dirty="0" smtClean="0">
                <a:latin typeface="Flexo Light" pitchFamily="50" charset="0"/>
              </a:rPr>
              <a:t>Professor </a:t>
            </a:r>
            <a:r>
              <a:rPr lang="de-DE" sz="1600" b="0" dirty="0" err="1" smtClean="0">
                <a:latin typeface="Flexo Light" pitchFamily="50" charset="0"/>
              </a:rPr>
              <a:t>at</a:t>
            </a:r>
            <a:r>
              <a:rPr lang="de-DE" sz="1600" b="0" dirty="0" smtClean="0">
                <a:latin typeface="Flexo Light" pitchFamily="50" charset="0"/>
              </a:rPr>
              <a:t> </a:t>
            </a:r>
            <a:r>
              <a:rPr lang="de-DE" sz="1600" b="0" dirty="0" err="1" smtClean="0">
                <a:latin typeface="Flexo Light" pitchFamily="50" charset="0"/>
              </a:rPr>
              <a:t>the</a:t>
            </a:r>
            <a:r>
              <a:rPr lang="de-DE" sz="1600" b="0" dirty="0" smtClean="0">
                <a:latin typeface="Flexo Light" pitchFamily="50" charset="0"/>
              </a:rPr>
              <a:t> University </a:t>
            </a:r>
            <a:r>
              <a:rPr lang="de-DE" sz="1600" b="0" dirty="0" err="1" smtClean="0">
                <a:latin typeface="Flexo Light" pitchFamily="50" charset="0"/>
              </a:rPr>
              <a:t>of</a:t>
            </a:r>
            <a:r>
              <a:rPr lang="de-DE" sz="1600" b="0" dirty="0" smtClean="0">
                <a:latin typeface="Flexo Light" pitchFamily="50" charset="0"/>
              </a:rPr>
              <a:t> Hamburg</a:t>
            </a:r>
          </a:p>
          <a:p>
            <a:pPr lvl="2" eaLnBrk="1" hangingPunct="1">
              <a:tabLst/>
            </a:pPr>
            <a:endParaRPr lang="de-DE" dirty="0" smtClean="0"/>
          </a:p>
          <a:p>
            <a:pPr lvl="2" eaLnBrk="1" hangingPunct="1">
              <a:tabLst/>
            </a:pPr>
            <a:r>
              <a:rPr lang="de-DE" sz="1100" dirty="0" smtClean="0"/>
              <a:t>14.06.2017</a:t>
            </a:r>
          </a:p>
        </p:txBody>
      </p:sp>
      <p:pic>
        <p:nvPicPr>
          <p:cNvPr id="6147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611957" y="1808820"/>
            <a:ext cx="6840363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lexo Light" pitchFamily="50" charset="0"/>
              </a:rPr>
              <a:t>The International Society of </a:t>
            </a:r>
            <a:r>
              <a:rPr lang="en-US" sz="2000" dirty="0" err="1">
                <a:solidFill>
                  <a:schemeClr val="bg1"/>
                </a:solidFill>
                <a:latin typeface="Flexo Light" pitchFamily="50" charset="0"/>
              </a:rPr>
              <a:t>Primerus</a:t>
            </a:r>
            <a:r>
              <a:rPr lang="en-US" sz="2000" dirty="0">
                <a:solidFill>
                  <a:schemeClr val="bg1"/>
                </a:solidFill>
                <a:latin typeface="Flexo Light" pitchFamily="50" charset="0"/>
              </a:rPr>
              <a:t> Law </a:t>
            </a:r>
            <a:r>
              <a:rPr lang="en-US" sz="2000" dirty="0" smtClean="0">
                <a:solidFill>
                  <a:schemeClr val="bg1"/>
                </a:solidFill>
                <a:latin typeface="Flexo Light" pitchFamily="50" charset="0"/>
              </a:rPr>
              <a:t>Firms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lexo Light" pitchFamily="50" charset="0"/>
              </a:rPr>
              <a:t>presents in cooperation with</a:t>
            </a:r>
            <a:endParaRPr lang="en-US" sz="2000" dirty="0">
              <a:solidFill>
                <a:schemeClr val="bg1"/>
              </a:solidFill>
              <a:latin typeface="Flexo Light" pitchFamily="50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lexo Light" pitchFamily="50" charset="0"/>
              </a:rPr>
              <a:t>Association </a:t>
            </a:r>
            <a:r>
              <a:rPr lang="en-US" sz="2000" dirty="0">
                <a:solidFill>
                  <a:schemeClr val="bg1"/>
                </a:solidFill>
                <a:latin typeface="Flexo Light" pitchFamily="50" charset="0"/>
              </a:rPr>
              <a:t>of Corporate Counsel </a:t>
            </a:r>
            <a:r>
              <a:rPr lang="en-US" sz="2000" dirty="0" smtClean="0">
                <a:solidFill>
                  <a:schemeClr val="bg1"/>
                </a:solidFill>
                <a:latin typeface="Flexo Light" pitchFamily="50" charset="0"/>
              </a:rPr>
              <a:t>Europe:</a:t>
            </a:r>
            <a:endParaRPr lang="en-US" sz="2000" dirty="0">
              <a:solidFill>
                <a:schemeClr val="bg1"/>
              </a:solidFill>
              <a:latin typeface="Flexo Light" pitchFamily="50" charset="0"/>
            </a:endParaRPr>
          </a:p>
        </p:txBody>
      </p:sp>
      <p:pic>
        <p:nvPicPr>
          <p:cNvPr id="13" name="Bild 8" descr="UHH-Logo_2010_Farbe_RGB_7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813"/>
            <a:ext cx="21605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8" descr="we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180512" cy="579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9" y="692696"/>
            <a:ext cx="5760640" cy="792088"/>
          </a:xfrm>
        </p:spPr>
        <p:txBody>
          <a:bodyPr/>
          <a:lstStyle/>
          <a:p>
            <a:r>
              <a:rPr lang="de-DE" b="1" dirty="0" smtClean="0"/>
              <a:t>1. </a:t>
            </a:r>
            <a:r>
              <a:rPr lang="de-DE" b="1" dirty="0" err="1" smtClean="0"/>
              <a:t>Risk</a:t>
            </a:r>
            <a:r>
              <a:rPr lang="de-DE" b="1" dirty="0" smtClean="0"/>
              <a:t> </a:t>
            </a:r>
            <a:r>
              <a:rPr lang="de-DE" b="1" dirty="0" err="1" smtClean="0"/>
              <a:t>originating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/>
              <a:t> </a:t>
            </a:r>
            <a:r>
              <a:rPr lang="de-DE" b="1" dirty="0" smtClean="0"/>
              <a:t>Original Language (I)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10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467544" y="3140968"/>
            <a:ext cx="6552728" cy="367240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3356992"/>
            <a:ext cx="61206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2200" b="1" dirty="0">
                <a:latin typeface="Flexo Light" pitchFamily="50" charset="0"/>
              </a:rPr>
              <a:t>Differences between </a:t>
            </a:r>
            <a:r>
              <a:rPr lang="en-GB" sz="2200" b="1" dirty="0" smtClean="0">
                <a:latin typeface="Flexo Light" pitchFamily="50" charset="0"/>
              </a:rPr>
              <a:t>Languages:</a:t>
            </a:r>
            <a:r>
              <a:rPr lang="en-GB" sz="2200" dirty="0" smtClean="0">
                <a:solidFill>
                  <a:srgbClr val="0070C0"/>
                </a:solidFill>
                <a:latin typeface="Flexo Light" pitchFamily="50" charset="0"/>
              </a:rPr>
              <a:t> 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rgbClr val="0070C0"/>
                </a:solidFill>
                <a:latin typeface="Flexo Light" pitchFamily="50" charset="0"/>
              </a:rPr>
              <a:t>Different developments </a:t>
            </a:r>
            <a:r>
              <a:rPr lang="en-GB" sz="2200" dirty="0">
                <a:solidFill>
                  <a:srgbClr val="0070C0"/>
                </a:solidFill>
                <a:latin typeface="Flexo Light" pitchFamily="50" charset="0"/>
              </a:rPr>
              <a:t>of </a:t>
            </a:r>
            <a:r>
              <a:rPr lang="en-GB" sz="2200" dirty="0" smtClean="0">
                <a:solidFill>
                  <a:srgbClr val="0070C0"/>
                </a:solidFill>
                <a:latin typeface="Flexo Light" pitchFamily="50" charset="0"/>
              </a:rPr>
              <a:t>language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latin typeface="Flexo Light" pitchFamily="50" charset="0"/>
              </a:rPr>
              <a:t>function of words</a:t>
            </a:r>
            <a:endParaRPr lang="en-GB" sz="2200" dirty="0">
              <a:latin typeface="Flexo Light" pitchFamily="50" charset="0"/>
            </a:endParaRPr>
          </a:p>
          <a:p>
            <a:pPr lvl="3" indent="-342900">
              <a:buFont typeface="Courier New" pitchFamily="49" charset="0"/>
              <a:buChar char="o"/>
            </a:pPr>
            <a:r>
              <a:rPr lang="en-GB" dirty="0" smtClean="0">
                <a:latin typeface="Flexo Light" pitchFamily="50" charset="0"/>
              </a:rPr>
              <a:t>English </a:t>
            </a:r>
            <a:r>
              <a:rPr lang="en-GB" sz="1600" i="1" dirty="0" smtClean="0">
                <a:latin typeface="Flexo Light" pitchFamily="50" charset="0"/>
              </a:rPr>
              <a:t>(</a:t>
            </a:r>
            <a:r>
              <a:rPr lang="en-US" sz="1600" i="1" dirty="0">
                <a:latin typeface="Flexo Light" pitchFamily="50" charset="0"/>
              </a:rPr>
              <a:t>171,476 words in current </a:t>
            </a:r>
            <a:r>
              <a:rPr lang="en-US" sz="1600" i="1" dirty="0" smtClean="0">
                <a:latin typeface="Flexo Light" pitchFamily="50" charset="0"/>
              </a:rPr>
              <a:t>use</a:t>
            </a:r>
            <a:r>
              <a:rPr lang="en-GB" sz="1600" i="1" dirty="0" smtClean="0">
                <a:latin typeface="Flexo Light" pitchFamily="50" charset="0"/>
              </a:rPr>
              <a:t>) </a:t>
            </a:r>
            <a:r>
              <a:rPr lang="en-GB" dirty="0" smtClean="0">
                <a:latin typeface="Flexo Light" pitchFamily="50" charset="0"/>
              </a:rPr>
              <a:t>v</a:t>
            </a:r>
            <a:r>
              <a:rPr lang="en-GB" dirty="0">
                <a:latin typeface="Flexo Light" pitchFamily="50" charset="0"/>
              </a:rPr>
              <a:t>. </a:t>
            </a:r>
            <a:r>
              <a:rPr lang="en-GB" dirty="0" smtClean="0">
                <a:latin typeface="Flexo Light" pitchFamily="50" charset="0"/>
              </a:rPr>
              <a:t>German</a:t>
            </a:r>
            <a:endParaRPr lang="en-GB" dirty="0"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latin typeface="Flexo Light" pitchFamily="50" charset="0"/>
              </a:rPr>
              <a:t>options to combine words</a:t>
            </a:r>
            <a:endParaRPr lang="en-GB" sz="2200" dirty="0">
              <a:latin typeface="Flexo Light" pitchFamily="50" charset="0"/>
            </a:endParaRPr>
          </a:p>
          <a:p>
            <a:pPr lvl="3" indent="-342900">
              <a:buFont typeface="Courier New" pitchFamily="49" charset="0"/>
              <a:buChar char="o"/>
            </a:pPr>
            <a:r>
              <a:rPr lang="en-GB" dirty="0" smtClean="0">
                <a:latin typeface="Flexo Light" pitchFamily="50" charset="0"/>
              </a:rPr>
              <a:t>German </a:t>
            </a:r>
            <a:r>
              <a:rPr lang="en-GB" i="1" dirty="0" smtClean="0">
                <a:latin typeface="Flexo Light" pitchFamily="50" charset="0"/>
              </a:rPr>
              <a:t>(</a:t>
            </a:r>
            <a:r>
              <a:rPr lang="en-US" i="1" dirty="0" smtClean="0">
                <a:latin typeface="Flexo Light" pitchFamily="50" charset="0"/>
              </a:rPr>
              <a:t>quasi unlimited</a:t>
            </a:r>
            <a:r>
              <a:rPr lang="en-GB" i="1" dirty="0" smtClean="0">
                <a:latin typeface="Flexo Light" pitchFamily="50" charset="0"/>
              </a:rPr>
              <a:t>) </a:t>
            </a:r>
            <a:r>
              <a:rPr lang="en-GB" dirty="0" smtClean="0">
                <a:latin typeface="Flexo Light" pitchFamily="50" charset="0"/>
              </a:rPr>
              <a:t>v. English</a:t>
            </a:r>
            <a:endParaRPr lang="en-GB" sz="2400" dirty="0"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latin typeface="Flexo Light" pitchFamily="50" charset="0"/>
              </a:rPr>
              <a:t>syntax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latin typeface="Flexo Light" pitchFamily="50" charset="0"/>
              </a:rPr>
              <a:t>expression of time</a:t>
            </a:r>
            <a:r>
              <a:rPr lang="en-GB" sz="2400" dirty="0" smtClean="0">
                <a:latin typeface="Flexo Light" pitchFamily="50" charset="0"/>
              </a:rPr>
              <a:t> </a:t>
            </a:r>
            <a:r>
              <a:rPr lang="en-GB" sz="2000" dirty="0" smtClean="0">
                <a:latin typeface="Flexo Light" pitchFamily="50" charset="0"/>
              </a:rPr>
              <a:t>(</a:t>
            </a:r>
            <a:r>
              <a:rPr lang="en-GB" sz="2000" i="1" dirty="0" smtClean="0">
                <a:latin typeface="Flexo Light" pitchFamily="50" charset="0"/>
              </a:rPr>
              <a:t>Mandarin</a:t>
            </a:r>
            <a:r>
              <a:rPr lang="en-GB" sz="2000" dirty="0" smtClean="0">
                <a:latin typeface="Flexo Light" pitchFamily="50" charset="0"/>
              </a:rPr>
              <a:t>)</a:t>
            </a:r>
            <a:endParaRPr lang="en-GB" sz="2400" dirty="0" smtClean="0">
              <a:latin typeface="Flexo Light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5" name="Explosion 1 4"/>
          <p:cNvSpPr/>
          <p:nvPr/>
        </p:nvSpPr>
        <p:spPr>
          <a:xfrm>
            <a:off x="4355976" y="2348880"/>
            <a:ext cx="2448272" cy="936104"/>
          </a:xfrm>
          <a:prstGeom prst="irregularSeal1">
            <a:avLst/>
          </a:prstGeom>
          <a:solidFill>
            <a:srgbClr val="B1BCC2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de-DE" sz="2000" dirty="0"/>
              <a:t>中文</a:t>
            </a:r>
            <a:r>
              <a:rPr lang="ja-JP" altLang="de-DE" dirty="0"/>
              <a:t> </a:t>
            </a:r>
            <a:endParaRPr lang="de-DE" dirty="0"/>
          </a:p>
        </p:txBody>
      </p:sp>
      <p:sp>
        <p:nvSpPr>
          <p:cNvPr id="11" name="Explosion 1 10"/>
          <p:cNvSpPr/>
          <p:nvPr/>
        </p:nvSpPr>
        <p:spPr>
          <a:xfrm>
            <a:off x="5940152" y="3140968"/>
            <a:ext cx="2448272" cy="936104"/>
          </a:xfrm>
          <a:prstGeom prst="irregularSeal1">
            <a:avLst/>
          </a:prstGeom>
          <a:solidFill>
            <a:srgbClr val="B1BCC2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altLang="ja-JP" sz="2000" dirty="0"/>
              <a:t>Русский</a:t>
            </a:r>
            <a:endParaRPr lang="de-DE" sz="2000" dirty="0"/>
          </a:p>
        </p:txBody>
      </p:sp>
      <p:sp>
        <p:nvSpPr>
          <p:cNvPr id="14" name="Explosion 1 13"/>
          <p:cNvSpPr/>
          <p:nvPr/>
        </p:nvSpPr>
        <p:spPr>
          <a:xfrm>
            <a:off x="6660232" y="2204864"/>
            <a:ext cx="2448272" cy="936104"/>
          </a:xfrm>
          <a:prstGeom prst="irregularSeal1">
            <a:avLst/>
          </a:prstGeom>
          <a:solidFill>
            <a:srgbClr val="B1BCC2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dirty="0"/>
              <a:t>العربية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1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8" descr="we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180512" cy="579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832475" cy="412750"/>
          </a:xfrm>
        </p:spPr>
        <p:txBody>
          <a:bodyPr/>
          <a:lstStyle/>
          <a:p>
            <a:r>
              <a:rPr lang="de-DE" b="1" dirty="0" smtClean="0"/>
              <a:t>1. </a:t>
            </a:r>
            <a:r>
              <a:rPr lang="de-DE" b="1" dirty="0" err="1" smtClean="0"/>
              <a:t>Risk</a:t>
            </a:r>
            <a:r>
              <a:rPr lang="de-DE" b="1" dirty="0" smtClean="0"/>
              <a:t> </a:t>
            </a:r>
            <a:r>
              <a:rPr lang="de-DE" b="1" dirty="0" err="1" smtClean="0"/>
              <a:t>originating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/>
              <a:t> </a:t>
            </a:r>
            <a:r>
              <a:rPr lang="de-DE" b="1" dirty="0" smtClean="0"/>
              <a:t>Original Language (II)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11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3429000"/>
            <a:ext cx="5904656" cy="3429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3501008"/>
            <a:ext cx="9145016" cy="23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Differences between Languages</a:t>
            </a:r>
            <a:endParaRPr lang="en-GB" sz="2200" b="1" dirty="0" smtClean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Different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developments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of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language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Different function of words</a:t>
            </a:r>
            <a:endParaRPr lang="en-GB" sz="2200" dirty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lvl="3" indent="-342900">
              <a:buFont typeface="Courier New" pitchFamily="49" charset="0"/>
              <a:buChar char="o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English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(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171,476 words in current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use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)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v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.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German</a:t>
            </a:r>
            <a:endParaRPr lang="en-GB" dirty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Different options to combine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words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.</a:t>
            </a:r>
            <a:endParaRPr lang="en-GB" sz="2200" dirty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lvl="3" indent="-342900">
              <a:buFont typeface="Courier New" pitchFamily="49" charset="0"/>
              <a:buChar char="o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German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unlimited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)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v. English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Different syntax.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Different expression of time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(</a:t>
            </a:r>
            <a:r>
              <a:rPr lang="en-GB" sz="2000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Mandarin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)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_s1379364"/>
          <p:cNvSpPr>
            <a:spLocks noChangeArrowheads="1"/>
          </p:cNvSpPr>
          <p:nvPr/>
        </p:nvSpPr>
        <p:spPr bwMode="auto">
          <a:xfrm>
            <a:off x="2267744" y="2348880"/>
            <a:ext cx="6336705" cy="3096344"/>
          </a:xfrm>
          <a:prstGeom prst="ellipse">
            <a:avLst/>
          </a:prstGeom>
          <a:solidFill>
            <a:srgbClr val="FFF499">
              <a:alpha val="65098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e.g. Arabic (</a:t>
            </a:r>
            <a:r>
              <a:rPr lang="ar-AE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العربية</a:t>
            </a:r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 - French (Algeria)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English –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the various Chinese languages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0" descr="abu_dha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180512" cy="516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12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856010"/>
            <a:ext cx="6120680" cy="772790"/>
          </a:xfrm>
        </p:spPr>
        <p:txBody>
          <a:bodyPr/>
          <a:lstStyle/>
          <a:p>
            <a:pPr marL="266700" indent="-266700"/>
            <a:r>
              <a:rPr lang="de-DE" b="1" dirty="0" smtClean="0"/>
              <a:t>1. </a:t>
            </a:r>
            <a:r>
              <a:rPr lang="de-DE" b="1" dirty="0" err="1" smtClean="0"/>
              <a:t>Risk</a:t>
            </a:r>
            <a:r>
              <a:rPr lang="de-DE" b="1" dirty="0" smtClean="0"/>
              <a:t> </a:t>
            </a:r>
            <a:r>
              <a:rPr lang="de-DE" b="1" dirty="0" err="1"/>
              <a:t>originating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Original Language </a:t>
            </a:r>
            <a:r>
              <a:rPr lang="de-DE" b="1" dirty="0" smtClean="0"/>
              <a:t>(III)</a:t>
            </a:r>
            <a:r>
              <a:rPr lang="de-DE" dirty="0"/>
              <a:t/>
            </a:r>
            <a:br>
              <a:rPr lang="de-DE" dirty="0"/>
            </a:br>
            <a:endParaRPr lang="en-GB" dirty="0" smtClean="0"/>
          </a:p>
        </p:txBody>
      </p:sp>
      <p:sp>
        <p:nvSpPr>
          <p:cNvPr id="5" name="Rahmen 4"/>
          <p:cNvSpPr/>
          <p:nvPr/>
        </p:nvSpPr>
        <p:spPr>
          <a:xfrm>
            <a:off x="611560" y="2636912"/>
            <a:ext cx="3456384" cy="194421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Language as an Expression of Culture.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Even of legal culture.</a:t>
            </a:r>
          </a:p>
        </p:txBody>
      </p:sp>
    </p:spTree>
    <p:extLst>
      <p:ext uri="{BB962C8B-B14F-4D97-AF65-F5344CB8AC3E}">
        <p14:creationId xmlns:p14="http://schemas.microsoft.com/office/powerpoint/2010/main" val="8846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10048"/>
            <a:ext cx="654208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043039"/>
            <a:ext cx="4914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38203"/>
            <a:ext cx="59483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7" y="4652540"/>
            <a:ext cx="59483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H:\Suwareh\Unterlagen EB\Übersee-Club e. V\2014-year-of-the-hor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57" y="5290145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051050" y="6597650"/>
            <a:ext cx="4968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 u="none">
                <a:solidFill>
                  <a:srgbClr val="002950"/>
                </a:solidFill>
              </a:defRPr>
            </a:lvl1pPr>
          </a:lstStyle>
          <a:p>
            <a:pPr eaLnBrk="1" hangingPunct="1"/>
            <a:r>
              <a:rPr lang="de-DE" sz="900" u="none" dirty="0" smtClean="0">
                <a:solidFill>
                  <a:srgbClr val="002950"/>
                </a:solidFill>
              </a:rPr>
              <a:t>University </a:t>
            </a:r>
            <a:r>
              <a:rPr lang="de-DE" sz="900" u="none" dirty="0" err="1" smtClean="0">
                <a:solidFill>
                  <a:srgbClr val="002950"/>
                </a:solidFill>
              </a:rPr>
              <a:t>of</a:t>
            </a:r>
            <a:r>
              <a:rPr lang="de-DE" sz="900" u="none" dirty="0" smtClean="0">
                <a:solidFill>
                  <a:srgbClr val="002950"/>
                </a:solidFill>
              </a:rPr>
              <a:t> Hamburg – Professor Dr. Eckart Brödermann</a:t>
            </a:r>
            <a:endParaRPr lang="de-DE" sz="900" u="none" dirty="0">
              <a:solidFill>
                <a:srgbClr val="0029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33361" y="385907"/>
            <a:ext cx="592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sz="2000" b="1" dirty="0" err="1" smtClean="0">
                <a:solidFill>
                  <a:schemeClr val="bg1"/>
                </a:solidFill>
                <a:latin typeface="Flexo Light" pitchFamily="50" charset="0"/>
              </a:rPr>
              <a:t>Risk</a:t>
            </a:r>
            <a:r>
              <a:rPr lang="de-DE" sz="2000" b="1" dirty="0" smtClean="0">
                <a:solidFill>
                  <a:schemeClr val="bg1"/>
                </a:solidFill>
                <a:latin typeface="Flexo Light" pitchFamily="50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Flexo Light" pitchFamily="50" charset="0"/>
              </a:rPr>
              <a:t>originating</a:t>
            </a:r>
            <a:r>
              <a:rPr lang="de-DE" sz="2000" b="1" dirty="0">
                <a:solidFill>
                  <a:schemeClr val="bg1"/>
                </a:solidFill>
                <a:latin typeface="Flexo Light" pitchFamily="50" charset="0"/>
              </a:rPr>
              <a:t> in </a:t>
            </a:r>
            <a:r>
              <a:rPr lang="de-DE" sz="2000" b="1" dirty="0" err="1">
                <a:solidFill>
                  <a:schemeClr val="bg1"/>
                </a:solidFill>
                <a:latin typeface="Flexo Light" pitchFamily="50" charset="0"/>
              </a:rPr>
              <a:t>the</a:t>
            </a:r>
            <a:r>
              <a:rPr lang="de-DE" sz="2000" b="1" dirty="0">
                <a:solidFill>
                  <a:schemeClr val="bg1"/>
                </a:solidFill>
                <a:latin typeface="Flexo Light" pitchFamily="50" charset="0"/>
              </a:rPr>
              <a:t> Original Language (</a:t>
            </a:r>
            <a:r>
              <a:rPr lang="de-DE" sz="2000" b="1" dirty="0" smtClean="0">
                <a:solidFill>
                  <a:schemeClr val="bg1"/>
                </a:solidFill>
                <a:latin typeface="Flexo Light" pitchFamily="50" charset="0"/>
              </a:rPr>
              <a:t>III)</a:t>
            </a:r>
            <a:endParaRPr lang="de-DE" sz="2000" dirty="0">
              <a:solidFill>
                <a:schemeClr val="bg1"/>
              </a:solidFill>
              <a:latin typeface="Flexo Light" pitchFamily="50" charset="0"/>
            </a:endParaRPr>
          </a:p>
          <a:p>
            <a:r>
              <a:rPr lang="de-DE" sz="2000" b="1" dirty="0" smtClean="0">
                <a:solidFill>
                  <a:schemeClr val="bg1"/>
                </a:solidFill>
                <a:latin typeface="Flexo Light" pitchFamily="50" charset="0"/>
              </a:rPr>
              <a:t>     </a:t>
            </a:r>
            <a:r>
              <a:rPr lang="de-DE" sz="2000" b="1" dirty="0" err="1" smtClean="0">
                <a:solidFill>
                  <a:schemeClr val="bg1"/>
                </a:solidFill>
                <a:latin typeface="Flexo Light" pitchFamily="50" charset="0"/>
              </a:rPr>
              <a:t>Example</a:t>
            </a:r>
            <a:r>
              <a:rPr lang="de-DE" sz="2000" b="1" dirty="0" smtClean="0">
                <a:solidFill>
                  <a:schemeClr val="bg1"/>
                </a:solidFill>
                <a:latin typeface="Flexo Light" pitchFamily="50" charset="0"/>
              </a:rPr>
              <a:t>: The Chinese „</a:t>
            </a:r>
            <a:r>
              <a:rPr lang="de-DE" sz="2000" b="1" dirty="0" err="1" smtClean="0">
                <a:solidFill>
                  <a:schemeClr val="bg1"/>
                </a:solidFill>
                <a:latin typeface="Flexo Light" pitchFamily="50" charset="0"/>
              </a:rPr>
              <a:t>Fa</a:t>
            </a:r>
            <a:r>
              <a:rPr lang="de-DE" sz="2000" b="1" dirty="0" smtClean="0">
                <a:solidFill>
                  <a:schemeClr val="bg1"/>
                </a:solidFill>
                <a:latin typeface="Flexo Light" pitchFamily="50" charset="0"/>
              </a:rPr>
              <a:t>“ (=LAW) </a:t>
            </a:r>
            <a:r>
              <a:rPr lang="de-DE" sz="2000" b="1" dirty="0">
                <a:solidFill>
                  <a:schemeClr val="bg1"/>
                </a:solidFill>
                <a:latin typeface="Flexo Light" pitchFamily="50" charset="0"/>
              </a:rPr>
              <a:t>(1) </a:t>
            </a:r>
            <a:endParaRPr lang="de-DE" sz="2000" b="1" dirty="0" smtClean="0">
              <a:solidFill>
                <a:schemeClr val="bg1"/>
              </a:solidFill>
              <a:latin typeface="Flexo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31800" y="548680"/>
            <a:ext cx="8280400" cy="756245"/>
          </a:xfrm>
        </p:spPr>
        <p:txBody>
          <a:bodyPr/>
          <a:lstStyle/>
          <a:p>
            <a:pPr marL="180975" lvl="0" indent="-180975"/>
            <a:r>
              <a:rPr lang="de-DE" b="1" dirty="0" smtClean="0">
                <a:solidFill>
                  <a:prstClr val="white"/>
                </a:solidFill>
                <a:ea typeface="+mn-ea"/>
                <a:cs typeface="Arial" charset="0"/>
              </a:rPr>
              <a:t>1. </a:t>
            </a:r>
            <a:r>
              <a:rPr lang="de-DE" b="1" dirty="0" err="1" smtClean="0">
                <a:solidFill>
                  <a:prstClr val="white"/>
                </a:solidFill>
                <a:ea typeface="+mn-ea"/>
                <a:cs typeface="Arial" charset="0"/>
              </a:rPr>
              <a:t>Risk</a:t>
            </a:r>
            <a:r>
              <a:rPr lang="de-DE" b="1" dirty="0" smtClean="0">
                <a:solidFill>
                  <a:prstClr val="white"/>
                </a:solidFill>
                <a:ea typeface="+mn-ea"/>
                <a:cs typeface="Arial" charset="0"/>
              </a:rPr>
              <a:t> </a:t>
            </a:r>
            <a:r>
              <a:rPr lang="de-DE" sz="2800" b="1" dirty="0" err="1">
                <a:solidFill>
                  <a:prstClr val="white"/>
                </a:solidFill>
                <a:ea typeface="+mn-ea"/>
                <a:cs typeface="Arial" charset="0"/>
              </a:rPr>
              <a:t>originating</a:t>
            </a:r>
            <a:r>
              <a:rPr lang="de-DE" b="1" dirty="0">
                <a:solidFill>
                  <a:prstClr val="white"/>
                </a:solidFill>
                <a:ea typeface="+mn-ea"/>
                <a:cs typeface="Arial" charset="0"/>
              </a:rPr>
              <a:t> in </a:t>
            </a:r>
            <a:r>
              <a:rPr lang="de-DE" b="1" dirty="0" err="1">
                <a:solidFill>
                  <a:prstClr val="white"/>
                </a:solidFill>
                <a:ea typeface="+mn-ea"/>
                <a:cs typeface="Arial" charset="0"/>
              </a:rPr>
              <a:t>the</a:t>
            </a:r>
            <a:r>
              <a:rPr lang="de-DE" b="1" dirty="0">
                <a:solidFill>
                  <a:prstClr val="white"/>
                </a:solidFill>
                <a:ea typeface="+mn-ea"/>
                <a:cs typeface="Arial" charset="0"/>
              </a:rPr>
              <a:t> Original Language (</a:t>
            </a:r>
            <a:r>
              <a:rPr lang="de-DE" b="1" dirty="0" smtClean="0">
                <a:solidFill>
                  <a:prstClr val="white"/>
                </a:solidFill>
                <a:ea typeface="+mn-ea"/>
                <a:cs typeface="Arial" charset="0"/>
              </a:rPr>
              <a:t>III)</a:t>
            </a:r>
            <a:r>
              <a:rPr lang="de-DE" dirty="0" smtClean="0">
                <a:solidFill>
                  <a:prstClr val="white"/>
                </a:solidFill>
                <a:ea typeface="+mn-ea"/>
                <a:cs typeface="Arial" charset="0"/>
              </a:rPr>
              <a:t/>
            </a:r>
            <a:br>
              <a:rPr lang="de-DE" dirty="0" smtClean="0">
                <a:solidFill>
                  <a:prstClr val="white"/>
                </a:solidFill>
                <a:ea typeface="+mn-ea"/>
                <a:cs typeface="Arial" charset="0"/>
              </a:rPr>
            </a:br>
            <a:r>
              <a:rPr lang="de-DE" b="1" dirty="0" err="1" smtClean="0">
                <a:solidFill>
                  <a:prstClr val="white"/>
                </a:solidFill>
                <a:ea typeface="+mn-ea"/>
                <a:cs typeface="Arial" charset="0"/>
              </a:rPr>
              <a:t>Example</a:t>
            </a:r>
            <a:r>
              <a:rPr lang="de-DE" b="1" dirty="0">
                <a:solidFill>
                  <a:prstClr val="white"/>
                </a:solidFill>
                <a:ea typeface="+mn-ea"/>
                <a:cs typeface="Arial" charset="0"/>
              </a:rPr>
              <a:t>: The Chinese „</a:t>
            </a:r>
            <a:r>
              <a:rPr lang="de-DE" b="1" dirty="0" err="1">
                <a:solidFill>
                  <a:prstClr val="white"/>
                </a:solidFill>
                <a:ea typeface="+mn-ea"/>
                <a:cs typeface="Arial" charset="0"/>
              </a:rPr>
              <a:t>Fa</a:t>
            </a:r>
            <a:r>
              <a:rPr lang="de-DE" b="1" dirty="0">
                <a:solidFill>
                  <a:prstClr val="white"/>
                </a:solidFill>
                <a:ea typeface="+mn-ea"/>
                <a:cs typeface="Arial" charset="0"/>
              </a:rPr>
              <a:t>“ (=LAW) </a:t>
            </a:r>
            <a:r>
              <a:rPr lang="de-DE" b="1" dirty="0" smtClean="0">
                <a:solidFill>
                  <a:prstClr val="white"/>
                </a:solidFill>
                <a:ea typeface="+mn-ea"/>
                <a:cs typeface="Arial" charset="0"/>
              </a:rPr>
              <a:t>(2) </a:t>
            </a:r>
            <a:endParaRPr lang="de-DE" b="1" dirty="0">
              <a:solidFill>
                <a:prstClr val="white"/>
              </a:solidFill>
              <a:ea typeface="+mn-ea"/>
              <a:cs typeface="Arial" charset="0"/>
            </a:endParaRPr>
          </a:p>
        </p:txBody>
      </p:sp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431800" y="1268413"/>
            <a:ext cx="76327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11288"/>
            <a:ext cx="5094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601392"/>
            <a:ext cx="509428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:\Suwareh\Unterlagen EB\Übersee-Club e. V\2014-year-of-the-ho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90145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9"/>
          <p:cNvSpPr>
            <a:spLocks noGrp="1"/>
          </p:cNvSpPr>
          <p:nvPr>
            <p:ph idx="1"/>
          </p:nvPr>
        </p:nvSpPr>
        <p:spPr>
          <a:xfrm>
            <a:off x="539551" y="4797152"/>
            <a:ext cx="7931943" cy="504056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lexo Light" pitchFamily="50" charset="0"/>
              </a:rPr>
              <a:t>From </a:t>
            </a:r>
            <a:r>
              <a:rPr lang="en-US" i="1" dirty="0" smtClean="0">
                <a:latin typeface="Flexo Light" pitchFamily="50" charset="0"/>
              </a:rPr>
              <a:t>James Wu</a:t>
            </a:r>
            <a:r>
              <a:rPr lang="en-US" dirty="0" smtClean="0">
                <a:latin typeface="Flexo Light" pitchFamily="50" charset="0"/>
              </a:rPr>
              <a:t>, a Chinese lawyer from Beijing (visiting in November 2014)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051050" y="6597650"/>
            <a:ext cx="4968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 u="none">
                <a:solidFill>
                  <a:srgbClr val="002950"/>
                </a:solidFill>
              </a:defRPr>
            </a:lvl1pPr>
          </a:lstStyle>
          <a:p>
            <a:pPr eaLnBrk="1" hangingPunct="1"/>
            <a:r>
              <a:rPr lang="de-DE" sz="900" u="none" dirty="0" smtClean="0">
                <a:solidFill>
                  <a:srgbClr val="002950"/>
                </a:solidFill>
              </a:rPr>
              <a:t>University </a:t>
            </a:r>
            <a:r>
              <a:rPr lang="de-DE" sz="900" u="none" dirty="0" err="1" smtClean="0">
                <a:solidFill>
                  <a:srgbClr val="002950"/>
                </a:solidFill>
              </a:rPr>
              <a:t>of</a:t>
            </a:r>
            <a:r>
              <a:rPr lang="de-DE" sz="900" u="none" dirty="0" smtClean="0">
                <a:solidFill>
                  <a:srgbClr val="002950"/>
                </a:solidFill>
              </a:rPr>
              <a:t> Hamburg – Professor Dr. Eckart Brödermann</a:t>
            </a:r>
            <a:endParaRPr lang="de-DE" sz="900" u="none" dirty="0">
              <a:solidFill>
                <a:srgbClr val="0029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14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31800" y="548680"/>
            <a:ext cx="8280400" cy="396205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white"/>
                </a:solidFill>
                <a:cs typeface="Arial" charset="0"/>
              </a:rPr>
              <a:t>1. </a:t>
            </a:r>
            <a:r>
              <a:rPr lang="de-DE" b="1" dirty="0" err="1" smtClean="0">
                <a:solidFill>
                  <a:prstClr val="white"/>
                </a:solidFill>
                <a:cs typeface="Arial" charset="0"/>
              </a:rPr>
              <a:t>Risk</a:t>
            </a:r>
            <a:r>
              <a:rPr lang="de-DE" b="1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de-DE" sz="2800" b="1" dirty="0" err="1">
                <a:solidFill>
                  <a:prstClr val="white"/>
                </a:solidFill>
                <a:cs typeface="Arial" charset="0"/>
              </a:rPr>
              <a:t>originating</a:t>
            </a:r>
            <a:r>
              <a:rPr lang="de-DE" b="1" dirty="0">
                <a:solidFill>
                  <a:prstClr val="white"/>
                </a:solidFill>
                <a:cs typeface="Arial" charset="0"/>
              </a:rPr>
              <a:t> in </a:t>
            </a:r>
            <a:r>
              <a:rPr lang="de-DE" b="1" dirty="0" err="1">
                <a:solidFill>
                  <a:prstClr val="white"/>
                </a:solidFill>
                <a:cs typeface="Arial" charset="0"/>
              </a:rPr>
              <a:t>the</a:t>
            </a:r>
            <a:r>
              <a:rPr lang="de-DE" b="1" dirty="0">
                <a:solidFill>
                  <a:prstClr val="white"/>
                </a:solidFill>
                <a:cs typeface="Arial" charset="0"/>
              </a:rPr>
              <a:t> Original Language (III)</a:t>
            </a:r>
            <a:r>
              <a:rPr lang="de-DE" dirty="0">
                <a:solidFill>
                  <a:prstClr val="white"/>
                </a:solidFill>
                <a:cs typeface="Arial" charset="0"/>
              </a:rPr>
              <a:t/>
            </a:r>
            <a:br>
              <a:rPr lang="de-DE" dirty="0">
                <a:solidFill>
                  <a:prstClr val="white"/>
                </a:solidFill>
                <a:cs typeface="Arial" charset="0"/>
              </a:rPr>
            </a:br>
            <a:r>
              <a:rPr lang="de-DE" b="1" dirty="0" err="1">
                <a:solidFill>
                  <a:prstClr val="white"/>
                </a:solidFill>
                <a:cs typeface="Arial" charset="0"/>
              </a:rPr>
              <a:t>Example</a:t>
            </a:r>
            <a:r>
              <a:rPr lang="de-DE" b="1" dirty="0">
                <a:solidFill>
                  <a:prstClr val="white"/>
                </a:solidFill>
                <a:cs typeface="Arial" charset="0"/>
              </a:rPr>
              <a:t>: The Chinese „</a:t>
            </a:r>
            <a:r>
              <a:rPr lang="de-DE" b="1" dirty="0" err="1">
                <a:solidFill>
                  <a:prstClr val="white"/>
                </a:solidFill>
                <a:cs typeface="Arial" charset="0"/>
              </a:rPr>
              <a:t>Fa</a:t>
            </a:r>
            <a:r>
              <a:rPr lang="de-DE" b="1" dirty="0">
                <a:solidFill>
                  <a:prstClr val="white"/>
                </a:solidFill>
                <a:cs typeface="Arial" charset="0"/>
              </a:rPr>
              <a:t>“ (=LAW) </a:t>
            </a:r>
            <a:r>
              <a:rPr lang="de-DE" b="1" dirty="0" smtClean="0">
                <a:solidFill>
                  <a:prstClr val="white"/>
                </a:solidFill>
                <a:cs typeface="Arial" charset="0"/>
              </a:rPr>
              <a:t>(3)</a:t>
            </a:r>
            <a:endParaRPr lang="en-GB" dirty="0" smtClean="0">
              <a:latin typeface="+mj-lt"/>
            </a:endParaRPr>
          </a:p>
        </p:txBody>
      </p:sp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431800" y="1268413"/>
            <a:ext cx="76327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00808"/>
            <a:ext cx="5094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457376"/>
            <a:ext cx="509428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:\Suwareh\Unterlagen EB\Übersee-Club e. V\2014-year-of-the-ho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90145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9"/>
          <p:cNvSpPr>
            <a:spLocks noGrp="1"/>
          </p:cNvSpPr>
          <p:nvPr>
            <p:ph idx="1"/>
          </p:nvPr>
        </p:nvSpPr>
        <p:spPr>
          <a:xfrm>
            <a:off x="462335" y="4797152"/>
            <a:ext cx="8319889" cy="49299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From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James Wu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, a Chinese lawyer from Beijing (visiting in November 2014)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051050" y="6597650"/>
            <a:ext cx="4968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 u="none">
                <a:solidFill>
                  <a:srgbClr val="002950"/>
                </a:solidFill>
              </a:defRPr>
            </a:lvl1pPr>
          </a:lstStyle>
          <a:p>
            <a:pPr eaLnBrk="1" hangingPunct="1"/>
            <a:r>
              <a:rPr lang="de-DE" sz="900" u="none" dirty="0" smtClean="0">
                <a:solidFill>
                  <a:srgbClr val="002950"/>
                </a:solidFill>
              </a:rPr>
              <a:t>University </a:t>
            </a:r>
            <a:r>
              <a:rPr lang="de-DE" sz="900" u="none" dirty="0" err="1" smtClean="0">
                <a:solidFill>
                  <a:srgbClr val="002950"/>
                </a:solidFill>
              </a:rPr>
              <a:t>of</a:t>
            </a:r>
            <a:r>
              <a:rPr lang="de-DE" sz="900" u="none" dirty="0" smtClean="0">
                <a:solidFill>
                  <a:srgbClr val="002950"/>
                </a:solidFill>
              </a:rPr>
              <a:t> Hamburg – Professor Dr. Eckart Brödermann</a:t>
            </a:r>
            <a:endParaRPr lang="de-DE" sz="900" u="none" dirty="0">
              <a:solidFill>
                <a:srgbClr val="002950"/>
              </a:solidFill>
            </a:endParaRPr>
          </a:p>
        </p:txBody>
      </p:sp>
      <p:sp>
        <p:nvSpPr>
          <p:cNvPr id="9" name="_s1379364"/>
          <p:cNvSpPr>
            <a:spLocks noChangeArrowheads="1"/>
          </p:cNvSpPr>
          <p:nvPr/>
        </p:nvSpPr>
        <p:spPr bwMode="auto">
          <a:xfrm>
            <a:off x="4571875" y="1990005"/>
            <a:ext cx="4608637" cy="2951163"/>
          </a:xfrm>
          <a:prstGeom prst="ellipse">
            <a:avLst/>
          </a:prstGeom>
          <a:solidFill>
            <a:srgbClr val="FFF499">
              <a:alpha val="69804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Distinct from a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positive perspective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inspired by party autonomy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_s1379364"/>
          <p:cNvSpPr>
            <a:spLocks noChangeArrowheads="1"/>
          </p:cNvSpPr>
          <p:nvPr/>
        </p:nvSpPr>
        <p:spPr bwMode="auto">
          <a:xfrm>
            <a:off x="-36512" y="1982366"/>
            <a:ext cx="4608637" cy="2951163"/>
          </a:xfrm>
          <a:prstGeom prst="ellipse">
            <a:avLst/>
          </a:prstGeom>
          <a:solidFill>
            <a:srgbClr val="FF3300">
              <a:alpha val="65098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Reprimand side of law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1520" y="116631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15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http://files.constantcontact.com/b9916de8001/02a4ddca-a433-4c0a-a25c-ec285387141b.pn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18051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16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966366" y="3933056"/>
            <a:ext cx="5837882" cy="19442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966367" y="3997841"/>
            <a:ext cx="5837882" cy="18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latin typeface="Flexo Light" pitchFamily="50" charset="0"/>
              </a:rPr>
              <a:t>Google is not enough!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latin typeface="Flexo Light" pitchFamily="50" charset="0"/>
              </a:rPr>
              <a:t>Conveying the true meaning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>
                <a:latin typeface="Flexo Light" pitchFamily="50" charset="0"/>
              </a:rPr>
              <a:t>O</a:t>
            </a:r>
            <a:r>
              <a:rPr lang="en-GB" sz="2200" dirty="0" smtClean="0">
                <a:latin typeface="Flexo Light" pitchFamily="50" charset="0"/>
              </a:rPr>
              <a:t>ften a lawyer’s job</a:t>
            </a:r>
            <a:r>
              <a:rPr lang="en-GB" sz="2400" dirty="0" smtClean="0">
                <a:latin typeface="Flexo Light" pitchFamily="50" charset="0"/>
              </a:rPr>
              <a:t> </a:t>
            </a:r>
            <a:r>
              <a:rPr lang="en-GB" sz="2000" i="1" dirty="0" smtClean="0">
                <a:latin typeface="Flexo Light" pitchFamily="50" charset="0"/>
              </a:rPr>
              <a:t>(negotiate the price!)</a:t>
            </a:r>
            <a:endParaRPr lang="en-GB" sz="2400" dirty="0" smtClean="0"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latin typeface="Flexo Light" pitchFamily="50" charset="0"/>
              </a:rPr>
              <a:t>Costs can therefore be substantial!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832475" cy="412750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Translation (I)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7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http://files.constantcontact.com/b9916de8001/02a4ddca-a433-4c0a-a25c-ec285387141b.pn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18051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17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966366" y="3933056"/>
            <a:ext cx="5837882" cy="194421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966367" y="3997841"/>
            <a:ext cx="5837882" cy="18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Google is not enough!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Conveying the true meaning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often a lawyer’s job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 </a:t>
            </a:r>
            <a:r>
              <a:rPr lang="en-GB" sz="2000" i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(negotiate the price!)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Costs can therefore be substantial!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832475" cy="412750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Translation (II)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9" name="_s1379364"/>
          <p:cNvSpPr>
            <a:spLocks noChangeArrowheads="1"/>
          </p:cNvSpPr>
          <p:nvPr/>
        </p:nvSpPr>
        <p:spPr bwMode="auto">
          <a:xfrm>
            <a:off x="-36512" y="1988840"/>
            <a:ext cx="4608637" cy="2951163"/>
          </a:xfrm>
          <a:prstGeom prst="ellipse">
            <a:avLst/>
          </a:prstGeom>
          <a:solidFill>
            <a:srgbClr val="FF3300">
              <a:alpha val="61176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Canadian – Algerian example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_s1379364"/>
          <p:cNvSpPr>
            <a:spLocks noChangeArrowheads="1"/>
          </p:cNvSpPr>
          <p:nvPr/>
        </p:nvSpPr>
        <p:spPr bwMode="auto">
          <a:xfrm>
            <a:off x="4553744" y="1954001"/>
            <a:ext cx="4608637" cy="2951163"/>
          </a:xfrm>
          <a:prstGeom prst="ellipse">
            <a:avLst/>
          </a:prstGeom>
          <a:solidFill>
            <a:srgbClr val="FFF499">
              <a:alpha val="80000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Italian example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http://files.constantcontact.com/b9916de8001/02a4ddca-a433-4c0a-a25c-ec285387141b.png">
            <a:hlinkClick r:id="rId2" tgtFrame="_blank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-1455" r="332" b="20016"/>
          <a:stretch/>
        </p:blipFill>
        <p:spPr bwMode="auto">
          <a:xfrm>
            <a:off x="107504" y="1828800"/>
            <a:ext cx="8856984" cy="48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18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966366" y="3421380"/>
            <a:ext cx="6813654" cy="23838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1043608" y="3501008"/>
            <a:ext cx="67687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latin typeface="Flexo Light" pitchFamily="50" charset="0"/>
              </a:rPr>
              <a:t>Translation of Legal Terms</a:t>
            </a:r>
          </a:p>
          <a:p>
            <a:pPr lvl="3" indent="-342900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e.g</a:t>
            </a:r>
            <a:r>
              <a:rPr lang="en-GB" sz="2000" dirty="0">
                <a:latin typeface="Flexo Light" pitchFamily="50" charset="0"/>
              </a:rPr>
              <a:t>. </a:t>
            </a:r>
            <a:r>
              <a:rPr lang="en-GB" sz="2000" dirty="0" smtClean="0">
                <a:latin typeface="Flexo Light" pitchFamily="50" charset="0"/>
              </a:rPr>
              <a:t>all </a:t>
            </a:r>
            <a:r>
              <a:rPr lang="en-GB" sz="2000" dirty="0">
                <a:latin typeface="Flexo Light" pitchFamily="50" charset="0"/>
              </a:rPr>
              <a:t>similar to a German </a:t>
            </a:r>
            <a:r>
              <a:rPr lang="en-GB" sz="2000" dirty="0" smtClean="0">
                <a:latin typeface="Flexo Light" pitchFamily="50" charset="0"/>
              </a:rPr>
              <a:t>ear</a:t>
            </a:r>
            <a:r>
              <a:rPr lang="en-GB" sz="2000" dirty="0">
                <a:latin typeface="Flexo Light" pitchFamily="50" charset="0"/>
              </a:rPr>
              <a:t>:</a:t>
            </a:r>
            <a:endParaRPr lang="en-GB" sz="2000" dirty="0" smtClean="0">
              <a:latin typeface="Flexo Light" pitchFamily="50" charset="0"/>
            </a:endParaRPr>
          </a:p>
          <a:p>
            <a:pPr lvl="4" indent="-342900">
              <a:buFont typeface="Symbol" pitchFamily="18" charset="2"/>
              <a:buChar char="-"/>
            </a:pPr>
            <a:r>
              <a:rPr lang="en-GB" sz="2000" dirty="0" smtClean="0">
                <a:latin typeface="Flexo Light" pitchFamily="50" charset="0"/>
              </a:rPr>
              <a:t>‘guaranty’, ‘warranty’, ‘representation’, ‘indemnity’</a:t>
            </a:r>
          </a:p>
          <a:p>
            <a:pPr lvl="4" indent="-342900">
              <a:buFont typeface="Symbol" pitchFamily="18" charset="2"/>
              <a:buChar char="-"/>
            </a:pPr>
            <a:r>
              <a:rPr lang="en-GB" sz="2000" dirty="0" smtClean="0">
                <a:latin typeface="Flexo Light" pitchFamily="50" charset="0"/>
              </a:rPr>
              <a:t>‘liquidated damages’, </a:t>
            </a:r>
            <a:r>
              <a:rPr lang="en-GB" sz="2000" dirty="0">
                <a:latin typeface="Flexo Light" pitchFamily="50" charset="0"/>
              </a:rPr>
              <a:t>penalty clauses </a:t>
            </a:r>
            <a:r>
              <a:rPr lang="en-GB" sz="2000" dirty="0" smtClean="0">
                <a:latin typeface="Flexo Light" pitchFamily="50" charset="0"/>
              </a:rPr>
              <a:t>proper </a:t>
            </a:r>
          </a:p>
          <a:p>
            <a:pPr lvl="3" indent="-342900">
              <a:buFont typeface="Courier New" pitchFamily="49" charset="0"/>
              <a:buChar char="o"/>
            </a:pPr>
            <a:r>
              <a:rPr lang="en-GB" sz="2000" i="1" dirty="0" smtClean="0">
                <a:latin typeface="Flexo Light" pitchFamily="50" charset="0"/>
              </a:rPr>
              <a:t>e.g. English too risky for German law?</a:t>
            </a:r>
          </a:p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latin typeface="Flexo Light" pitchFamily="50" charset="0"/>
              </a:rPr>
              <a:t>But there is often ‘no alternative’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832475" cy="412750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Translation (III)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67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http://files.constantcontact.com/b9916de8001/02a4ddca-a433-4c0a-a25c-ec285387141b.png">
            <a:hlinkClick r:id="rId2" tgtFrame="_blank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4" t="-1455" r="332" b="20016"/>
          <a:stretch/>
        </p:blipFill>
        <p:spPr bwMode="auto">
          <a:xfrm>
            <a:off x="107504" y="1828800"/>
            <a:ext cx="8856984" cy="48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899592" y="3429000"/>
            <a:ext cx="7776864" cy="2520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1043608" y="3501008"/>
            <a:ext cx="73448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latin typeface="Flexo Light" pitchFamily="50" charset="0"/>
              </a:rPr>
              <a:t>Embedding foreign legal terms into a language</a:t>
            </a:r>
          </a:p>
          <a:p>
            <a:pPr lvl="2" indent="-342900" algn="just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Words may </a:t>
            </a:r>
            <a:r>
              <a:rPr lang="en-GB" sz="2000" b="1" dirty="0" smtClean="0">
                <a:latin typeface="Flexo Light" pitchFamily="50" charset="0"/>
              </a:rPr>
              <a:t>look like English </a:t>
            </a:r>
            <a:r>
              <a:rPr lang="en-GB" sz="2000" dirty="0" smtClean="0">
                <a:latin typeface="Flexo Light" pitchFamily="50" charset="0"/>
              </a:rPr>
              <a:t>but which do have a </a:t>
            </a:r>
            <a:r>
              <a:rPr lang="en-GB" sz="2000" b="1" dirty="0" smtClean="0">
                <a:latin typeface="Flexo Light" pitchFamily="50" charset="0"/>
              </a:rPr>
              <a:t>distinct meaning</a:t>
            </a:r>
            <a:r>
              <a:rPr lang="en-GB" sz="2000" dirty="0" smtClean="0">
                <a:latin typeface="Flexo Light" pitchFamily="50" charset="0"/>
              </a:rPr>
              <a:t> by referring to foreign concepts </a:t>
            </a:r>
          </a:p>
          <a:p>
            <a:pPr lvl="3" indent="-342900" algn="just">
              <a:buFont typeface="Symbol" pitchFamily="18" charset="2"/>
              <a:buChar char="-"/>
            </a:pPr>
            <a:r>
              <a:rPr lang="en-GB" i="1" dirty="0" smtClean="0">
                <a:latin typeface="Flexo Light" pitchFamily="50" charset="0"/>
              </a:rPr>
              <a:t>example: Change of Control of a foreign legal entity</a:t>
            </a:r>
            <a:r>
              <a:rPr lang="en-GB" b="1" dirty="0" smtClean="0">
                <a:latin typeface="Flexo Light" pitchFamily="50" charset="0"/>
              </a:rPr>
              <a:t> </a:t>
            </a:r>
          </a:p>
          <a:p>
            <a:pPr lvl="2" indent="-342900" algn="just">
              <a:buFont typeface="Courier New" pitchFamily="49" charset="0"/>
              <a:buChar char="o"/>
            </a:pPr>
            <a:r>
              <a:rPr lang="en-GB" sz="2200" b="1" dirty="0" smtClean="0">
                <a:latin typeface="Flexo Light" pitchFamily="50" charset="0"/>
              </a:rPr>
              <a:t>Translation does not make a cross-border matter national (‘wrong’ feeling of security)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832475" cy="412750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Translation (IV)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92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:\brödermann\Brödermann auf Reisen\IMG_4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832475" cy="412750"/>
          </a:xfrm>
        </p:spPr>
        <p:txBody>
          <a:bodyPr/>
          <a:lstStyle/>
          <a:p>
            <a:r>
              <a:rPr lang="de-DE" sz="2800" b="1" dirty="0" smtClean="0"/>
              <a:t>Welcome! Bon jour! Guten Tag!</a:t>
            </a:r>
            <a:endParaRPr lang="en-GB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1" name="Rechteck 7"/>
          <p:cNvSpPr>
            <a:spLocks noChangeArrowheads="1"/>
          </p:cNvSpPr>
          <p:nvPr/>
        </p:nvSpPr>
        <p:spPr bwMode="auto">
          <a:xfrm>
            <a:off x="1403648" y="2996952"/>
            <a:ext cx="6624736" cy="97210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899592" y="2996952"/>
            <a:ext cx="71287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0" algn="ctr">
              <a:buNone/>
            </a:pPr>
            <a:r>
              <a:rPr lang="de-DE" sz="2400" b="1" dirty="0" smtClean="0">
                <a:solidFill>
                  <a:schemeClr val="accent1"/>
                </a:solidFill>
                <a:latin typeface="Flexo Light" pitchFamily="50" charset="0"/>
              </a:rPr>
              <a:t>   </a:t>
            </a:r>
            <a:r>
              <a:rPr lang="en-AU" sz="2200" b="1" dirty="0" smtClean="0">
                <a:solidFill>
                  <a:schemeClr val="accent1"/>
                </a:solidFill>
                <a:latin typeface="Flexo Light" pitchFamily="50" charset="0"/>
              </a:rPr>
              <a:t>A modern In-house counsel in global waters ...</a:t>
            </a:r>
          </a:p>
          <a:p>
            <a:pPr marL="361950" lvl="2" indent="0" algn="ctr">
              <a:buNone/>
            </a:pPr>
            <a:r>
              <a:rPr lang="en-AU" sz="2200" b="1" dirty="0" smtClean="0">
                <a:solidFill>
                  <a:schemeClr val="accent1"/>
                </a:solidFill>
                <a:latin typeface="Flexo Light" pitchFamily="50" charset="0"/>
              </a:rPr>
              <a:t>… with multi-lingual trade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1508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86" y="1685057"/>
            <a:ext cx="885825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20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971600" y="3284984"/>
            <a:ext cx="7272808" cy="208823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971600" y="3356992"/>
            <a:ext cx="72008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342900">
              <a:buFont typeface="Symbol" pitchFamily="18" charset="2"/>
              <a:buChar char="-"/>
            </a:pPr>
            <a:r>
              <a:rPr lang="en-GB" sz="2200" b="1" dirty="0" smtClean="0">
                <a:latin typeface="Flexo Light" pitchFamily="50" charset="0"/>
              </a:rPr>
              <a:t>Risk of ‘No Agreement’</a:t>
            </a:r>
          </a:p>
          <a:p>
            <a:pPr lvl="2" indent="-342900" algn="just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If, through translation, parties agree to different terms, there may by </a:t>
            </a:r>
            <a:r>
              <a:rPr lang="en-GB" sz="2000" b="1" dirty="0" smtClean="0">
                <a:latin typeface="Flexo Light" pitchFamily="50" charset="0"/>
              </a:rPr>
              <a:t>‘no meeting of the minds’ </a:t>
            </a:r>
            <a:r>
              <a:rPr lang="en-GB" sz="2000" dirty="0" smtClean="0">
                <a:latin typeface="Flexo Light" pitchFamily="50" charset="0"/>
              </a:rPr>
              <a:t>and thereby (partially) ‘no consent’</a:t>
            </a:r>
          </a:p>
          <a:p>
            <a:pPr lvl="2" indent="-342900" algn="just">
              <a:buFont typeface="Courier New" pitchFamily="49" charset="0"/>
              <a:buChar char="o"/>
            </a:pPr>
            <a:r>
              <a:rPr lang="en-GB" sz="2200" b="1" dirty="0" smtClean="0">
                <a:latin typeface="Flexo Light" pitchFamily="50" charset="0"/>
              </a:rPr>
              <a:t>This can entail invalidity of the the entire contract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832475" cy="412750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originating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Translation (V)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2780928"/>
            <a:ext cx="7344816" cy="2520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971601" y="2852936"/>
            <a:ext cx="71287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400" b="1" dirty="0" smtClean="0">
                <a:latin typeface="Flexo Light" pitchFamily="50" charset="0"/>
              </a:rPr>
              <a:t>Example: New York </a:t>
            </a:r>
            <a:r>
              <a:rPr lang="en-GB" sz="2400" i="1" dirty="0" smtClean="0">
                <a:latin typeface="Flexo Light" pitchFamily="50" charset="0"/>
              </a:rPr>
              <a:t>(‘Plain meaning of the words’)</a:t>
            </a:r>
            <a:r>
              <a:rPr lang="en-GB" sz="2400" i="1" dirty="0">
                <a:latin typeface="Flexo Light" pitchFamily="50" charset="0"/>
              </a:rPr>
              <a:t> </a:t>
            </a:r>
            <a:r>
              <a:rPr lang="en-US" sz="1600" i="1" dirty="0" smtClean="0">
                <a:latin typeface="Flexo Light" pitchFamily="50" charset="0"/>
              </a:rPr>
              <a:t>Greenfield </a:t>
            </a:r>
            <a:r>
              <a:rPr lang="en-US" sz="1600" i="1" dirty="0">
                <a:latin typeface="Flexo Light" pitchFamily="50" charset="0"/>
              </a:rPr>
              <a:t>v. </a:t>
            </a:r>
            <a:r>
              <a:rPr lang="en-US" sz="1600" i="1" dirty="0" err="1">
                <a:latin typeface="Flexo Light" pitchFamily="50" charset="0"/>
              </a:rPr>
              <a:t>Philles</a:t>
            </a:r>
            <a:r>
              <a:rPr lang="en-US" sz="1600" i="1" dirty="0">
                <a:latin typeface="Flexo Light" pitchFamily="50" charset="0"/>
              </a:rPr>
              <a:t> Records</a:t>
            </a:r>
            <a:r>
              <a:rPr lang="en-US" sz="1600" dirty="0">
                <a:latin typeface="Flexo Light" pitchFamily="50" charset="0"/>
              </a:rPr>
              <a:t>, 98 N.Y.2d 562, </a:t>
            </a:r>
            <a:r>
              <a:rPr lang="en-US" sz="1600" dirty="0" smtClean="0">
                <a:latin typeface="Flexo Light" pitchFamily="50" charset="0"/>
              </a:rPr>
              <a:t>569-570 </a:t>
            </a:r>
            <a:r>
              <a:rPr lang="en-US" sz="1600" dirty="0">
                <a:latin typeface="Flexo Light" pitchFamily="50" charset="0"/>
              </a:rPr>
              <a:t>(2002)</a:t>
            </a:r>
            <a:r>
              <a:rPr lang="en-US" sz="1600" i="1" dirty="0">
                <a:latin typeface="Flexo Light" pitchFamily="50" charset="0"/>
              </a:rPr>
              <a:t>.</a:t>
            </a:r>
            <a:r>
              <a:rPr lang="en-US" sz="1600" dirty="0">
                <a:latin typeface="Flexo Light" pitchFamily="50" charset="0"/>
              </a:rPr>
              <a:t> </a:t>
            </a:r>
            <a:endParaRPr lang="en-US" sz="1600" dirty="0" smtClean="0">
              <a:latin typeface="Flexo Light" pitchFamily="50" charset="0"/>
            </a:endParaRPr>
          </a:p>
          <a:p>
            <a:pPr marL="0" indent="0"/>
            <a:endParaRPr lang="en-US" sz="1600" dirty="0">
              <a:latin typeface="Flexo Light" pitchFamily="50" charset="0"/>
            </a:endParaRPr>
          </a:p>
          <a:p>
            <a:pPr marL="0" indent="0"/>
            <a:r>
              <a:rPr lang="en-US" sz="1400" dirty="0" smtClean="0">
                <a:latin typeface="Flexo Light" pitchFamily="50" charset="0"/>
              </a:rPr>
              <a:t>The </a:t>
            </a:r>
            <a:r>
              <a:rPr lang="en-US" sz="1400" dirty="0">
                <a:latin typeface="Flexo Light" pitchFamily="50" charset="0"/>
              </a:rPr>
              <a:t>best evidence of what parties to a written agreement intend is </a:t>
            </a:r>
            <a:r>
              <a:rPr lang="en-US" sz="1400" b="1" dirty="0">
                <a:latin typeface="Flexo Light" pitchFamily="50" charset="0"/>
              </a:rPr>
              <a:t>what they convey in their writing</a:t>
            </a:r>
            <a:r>
              <a:rPr lang="en-US" sz="1400" dirty="0">
                <a:latin typeface="Flexo Light" pitchFamily="50" charset="0"/>
              </a:rPr>
              <a:t>. </a:t>
            </a:r>
            <a:r>
              <a:rPr lang="en-US" sz="1400" dirty="0" smtClean="0">
                <a:latin typeface="Flexo Light" pitchFamily="50" charset="0"/>
              </a:rPr>
              <a:t>Thus</a:t>
            </a:r>
            <a:r>
              <a:rPr lang="en-US" sz="1400" dirty="0">
                <a:latin typeface="Flexo Light" pitchFamily="50" charset="0"/>
              </a:rPr>
              <a:t>, a written agreement that is complete, clear, and </a:t>
            </a:r>
            <a:r>
              <a:rPr lang="en-US" sz="1400" b="1" dirty="0">
                <a:latin typeface="Flexo Light" pitchFamily="50" charset="0"/>
              </a:rPr>
              <a:t>unambiguous on its face</a:t>
            </a:r>
            <a:r>
              <a:rPr lang="en-US" sz="1400" dirty="0">
                <a:latin typeface="Flexo Light" pitchFamily="50" charset="0"/>
              </a:rPr>
              <a:t> must be enforced according to the plain meaning of its terms. </a:t>
            </a:r>
            <a:r>
              <a:rPr lang="en-US" sz="1400" dirty="0" smtClean="0">
                <a:latin typeface="Flexo Light" pitchFamily="50" charset="0"/>
              </a:rPr>
              <a:t>If </a:t>
            </a:r>
            <a:r>
              <a:rPr lang="en-US" sz="1400" dirty="0">
                <a:latin typeface="Flexo Light" pitchFamily="50" charset="0"/>
              </a:rPr>
              <a:t>an agreement on its face is </a:t>
            </a:r>
            <a:r>
              <a:rPr lang="en-US" sz="1400" b="1" dirty="0">
                <a:latin typeface="Flexo Light" pitchFamily="50" charset="0"/>
              </a:rPr>
              <a:t>reasonably susceptible of only one meaning</a:t>
            </a:r>
            <a:r>
              <a:rPr lang="en-US" sz="1400" dirty="0">
                <a:latin typeface="Flexo Light" pitchFamily="50" charset="0"/>
              </a:rPr>
              <a:t>, a court is not free to evaluate extrinsic evidence to determine the parties’ intent</a:t>
            </a:r>
            <a:r>
              <a:rPr lang="en-US" sz="1400" dirty="0" smtClean="0">
                <a:latin typeface="Flexo Light" pitchFamily="50" charset="0"/>
              </a:rPr>
              <a:t>. …</a:t>
            </a:r>
            <a:r>
              <a:rPr lang="en-US" sz="1400" i="1" dirty="0" smtClean="0">
                <a:latin typeface="Flexo Light" pitchFamily="50" charset="0"/>
              </a:rPr>
              <a:t> (Precedents)</a:t>
            </a:r>
            <a:endParaRPr lang="en-GB" sz="1400" i="1" dirty="0" smtClean="0">
              <a:latin typeface="Flexo Light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9" y="692696"/>
            <a:ext cx="5760640" cy="792088"/>
          </a:xfrm>
        </p:spPr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smtClean="0"/>
              <a:t>System </a:t>
            </a:r>
            <a:r>
              <a:rPr lang="de-DE" dirty="0" err="1" smtClean="0"/>
              <a:t>of</a:t>
            </a:r>
            <a:r>
              <a:rPr lang="de-DE" dirty="0" smtClean="0"/>
              <a:t> Interpretation: Common versus </a:t>
            </a:r>
            <a:r>
              <a:rPr lang="de-DE" dirty="0" err="1" smtClean="0"/>
              <a:t>Civil</a:t>
            </a:r>
            <a:r>
              <a:rPr lang="de-DE" dirty="0" smtClean="0"/>
              <a:t> Law (I)</a:t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18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22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2780928"/>
            <a:ext cx="7344816" cy="2520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971601" y="2849091"/>
            <a:ext cx="71287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Example: New York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(‘Plain meaning of the words’)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Greenfield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v.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Philles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 Records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, 98 N.Y.2d 562,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569-570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(2002)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.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Flexo Light" pitchFamily="50" charset="0"/>
            </a:endParaRPr>
          </a:p>
          <a:p>
            <a:pPr marL="0" indent="0"/>
            <a:endParaRPr lang="en-US" sz="1600" dirty="0">
              <a:solidFill>
                <a:schemeClr val="bg1">
                  <a:lumMod val="50000"/>
                </a:schemeClr>
              </a:solidFill>
              <a:latin typeface="Flexo Light" pitchFamily="50" charset="0"/>
            </a:endParaRPr>
          </a:p>
          <a:p>
            <a:pPr marL="0" indent="0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The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best evidence of what parties to a written agreement intend is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what they convey in their writing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Thus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, a written agreement that is complete, clear, and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unambiguous on its face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 must be enforced according to the plain meaning of its terms.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If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an agreement on its face is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reasonably susceptible of only one meaning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, a court is not free to evaluate extrinsic evidence to determine the parties’ intent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. …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 (Precedents)</a:t>
            </a:r>
            <a:endParaRPr lang="en-GB" sz="1400" i="1" dirty="0" smtClean="0">
              <a:solidFill>
                <a:schemeClr val="bg1">
                  <a:lumMod val="50000"/>
                </a:schemeClr>
              </a:solidFill>
              <a:latin typeface="Flexo Light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9" y="692696"/>
            <a:ext cx="5760640" cy="864096"/>
          </a:xfrm>
        </p:spPr>
        <p:txBody>
          <a:bodyPr/>
          <a:lstStyle/>
          <a:p>
            <a:r>
              <a:rPr lang="de-DE" dirty="0" smtClean="0"/>
              <a:t>3.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smtClean="0"/>
              <a:t>System </a:t>
            </a:r>
            <a:r>
              <a:rPr lang="de-DE" dirty="0" err="1" smtClean="0"/>
              <a:t>of</a:t>
            </a:r>
            <a:r>
              <a:rPr lang="de-DE" dirty="0" smtClean="0"/>
              <a:t> Interpretation: Common versus </a:t>
            </a:r>
            <a:r>
              <a:rPr lang="de-DE" dirty="0" err="1" smtClean="0"/>
              <a:t>Civil</a:t>
            </a:r>
            <a:r>
              <a:rPr lang="de-DE" dirty="0" smtClean="0"/>
              <a:t> Law (II)</a:t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12" name="_s1379364"/>
          <p:cNvSpPr>
            <a:spLocks noChangeArrowheads="1"/>
          </p:cNvSpPr>
          <p:nvPr/>
        </p:nvSpPr>
        <p:spPr bwMode="auto">
          <a:xfrm>
            <a:off x="4727401" y="3140968"/>
            <a:ext cx="4165079" cy="3024336"/>
          </a:xfrm>
          <a:prstGeom prst="ellipse">
            <a:avLst/>
          </a:prstGeom>
          <a:solidFill>
            <a:srgbClr val="FFEF66">
              <a:alpha val="94902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as a sample for common law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systems around the globe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(e.g. Australia,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Singapore,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Hong Kong, Nigeria)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169192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2636912"/>
            <a:ext cx="7848872" cy="388843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2708920"/>
            <a:ext cx="75608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Counter-Example Germany</a:t>
            </a:r>
          </a:p>
          <a:p>
            <a:pPr marL="0" indent="0"/>
            <a:endParaRPr lang="en-GB" sz="2400" b="1" dirty="0" smtClean="0">
              <a:latin typeface="Flexo Light" pitchFamily="50" charset="0"/>
            </a:endParaRPr>
          </a:p>
          <a:p>
            <a:r>
              <a:rPr lang="en-US" b="1" dirty="0" smtClean="0">
                <a:latin typeface="Flexo Light" pitchFamily="50" charset="0"/>
              </a:rPr>
              <a:t>§</a:t>
            </a:r>
            <a:r>
              <a:rPr lang="en-US" b="1" dirty="0">
                <a:latin typeface="Flexo Light" pitchFamily="50" charset="0"/>
              </a:rPr>
              <a:t> </a:t>
            </a:r>
            <a:r>
              <a:rPr lang="en-US" b="1" dirty="0" smtClean="0">
                <a:latin typeface="Flexo Light" pitchFamily="50" charset="0"/>
              </a:rPr>
              <a:t>133 Civil Code ‘BGB’: Interpretation </a:t>
            </a:r>
            <a:r>
              <a:rPr lang="en-US" b="1" dirty="0">
                <a:latin typeface="Flexo Light" pitchFamily="50" charset="0"/>
              </a:rPr>
              <a:t>of a declaration of intent</a:t>
            </a:r>
          </a:p>
          <a:p>
            <a:r>
              <a:rPr lang="en-US" sz="2000" dirty="0" smtClean="0">
                <a:latin typeface="Flexo Light" pitchFamily="50" charset="0"/>
              </a:rPr>
              <a:t>	When </a:t>
            </a:r>
            <a:r>
              <a:rPr lang="en-US" sz="2000" dirty="0">
                <a:latin typeface="Flexo Light" pitchFamily="50" charset="0"/>
              </a:rPr>
              <a:t>a declaration of intent is interpreted, it is necessary to </a:t>
            </a:r>
            <a:r>
              <a:rPr lang="en-US" sz="2000" b="1" dirty="0">
                <a:latin typeface="Flexo Light" pitchFamily="50" charset="0"/>
              </a:rPr>
              <a:t>ascertain the true intention </a:t>
            </a:r>
            <a:r>
              <a:rPr lang="en-US" sz="2000" b="1" dirty="0">
                <a:solidFill>
                  <a:srgbClr val="00B0F0"/>
                </a:solidFill>
                <a:latin typeface="Flexo Light" pitchFamily="50" charset="0"/>
              </a:rPr>
              <a:t>rather than adhering to the literal meaning of the declaration</a:t>
            </a:r>
            <a:r>
              <a:rPr lang="en-US" sz="2000" dirty="0" smtClean="0">
                <a:latin typeface="Flexo Light" pitchFamily="50" charset="0"/>
              </a:rPr>
              <a:t>.</a:t>
            </a:r>
          </a:p>
          <a:p>
            <a:endParaRPr lang="en-US" sz="2000" dirty="0">
              <a:latin typeface="Flexo Light" pitchFamily="50" charset="0"/>
            </a:endParaRPr>
          </a:p>
          <a:p>
            <a:r>
              <a:rPr lang="en-US" b="1" dirty="0" smtClean="0">
                <a:latin typeface="Flexo Light" pitchFamily="50" charset="0"/>
              </a:rPr>
              <a:t>§ 157: Interpretation </a:t>
            </a:r>
            <a:r>
              <a:rPr lang="en-US" b="1" dirty="0">
                <a:latin typeface="Flexo Light" pitchFamily="50" charset="0"/>
              </a:rPr>
              <a:t>of contracts</a:t>
            </a:r>
          </a:p>
          <a:p>
            <a:r>
              <a:rPr lang="en-US" sz="2400" dirty="0" smtClean="0">
                <a:latin typeface="Flexo Light" pitchFamily="50" charset="0"/>
              </a:rPr>
              <a:t>	</a:t>
            </a:r>
            <a:r>
              <a:rPr lang="en-US" sz="2000" dirty="0" smtClean="0">
                <a:latin typeface="Flexo Light" pitchFamily="50" charset="0"/>
              </a:rPr>
              <a:t>Contracts </a:t>
            </a:r>
            <a:r>
              <a:rPr lang="en-US" sz="2000" dirty="0">
                <a:latin typeface="Flexo Light" pitchFamily="50" charset="0"/>
              </a:rPr>
              <a:t>are to be </a:t>
            </a:r>
            <a:r>
              <a:rPr lang="en-US" sz="2000" b="1" dirty="0">
                <a:latin typeface="Flexo Light" pitchFamily="50" charset="0"/>
              </a:rPr>
              <a:t>interpreted as required by good faith</a:t>
            </a:r>
            <a:r>
              <a:rPr lang="en-US" sz="2000" dirty="0">
                <a:latin typeface="Flexo Light" pitchFamily="50" charset="0"/>
              </a:rPr>
              <a:t>, taking customary practice into consideration</a:t>
            </a:r>
            <a:r>
              <a:rPr lang="en-US" sz="2000" dirty="0" smtClean="0">
                <a:latin typeface="Flexo Light" pitchFamily="50" charset="0"/>
              </a:rPr>
              <a:t>.</a:t>
            </a:r>
            <a:endParaRPr lang="en-US" sz="2000" dirty="0"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58019" y="646936"/>
            <a:ext cx="6114181" cy="405800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System </a:t>
            </a:r>
            <a:r>
              <a:rPr lang="de-DE" b="1" dirty="0" err="1" smtClean="0"/>
              <a:t>of</a:t>
            </a:r>
            <a:r>
              <a:rPr lang="de-DE" b="1" dirty="0" smtClean="0"/>
              <a:t> Interpretation (III) 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93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169192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24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2636912"/>
            <a:ext cx="7848872" cy="388843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2708920"/>
            <a:ext cx="75608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Counter-Example Germany</a:t>
            </a:r>
          </a:p>
          <a:p>
            <a:pPr marL="0" indent="0"/>
            <a:endParaRPr lang="en-GB" sz="2400" b="1" dirty="0" smtClean="0">
              <a:solidFill>
                <a:schemeClr val="bg1">
                  <a:lumMod val="50000"/>
                </a:schemeClr>
              </a:solidFill>
              <a:latin typeface="Flexo Light" pitchFamily="50" charset="0"/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§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133 Civil Code ‘BGB’: Interpretation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of a declaration of intent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	When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a declaration of intent is interpreted, it is necessary to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ascertain the true intention rather than adhering to the literal meaning of the declaration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Flexo Light" pitchFamily="50" charset="0"/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§ 157: Interpretation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of contracts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Contracts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are to be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interpreted as required by good faith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, taking customary practice into consideration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lexo Light" pitchFamily="50" charset="0"/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192688" cy="432048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System </a:t>
            </a:r>
            <a:r>
              <a:rPr lang="de-DE" b="1" dirty="0" err="1" smtClean="0"/>
              <a:t>of</a:t>
            </a:r>
            <a:r>
              <a:rPr lang="de-DE" b="1" dirty="0" smtClean="0"/>
              <a:t> Interpretation (IV)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12" name="_s1379364"/>
          <p:cNvSpPr>
            <a:spLocks noChangeArrowheads="1"/>
          </p:cNvSpPr>
          <p:nvPr/>
        </p:nvSpPr>
        <p:spPr bwMode="auto">
          <a:xfrm>
            <a:off x="4283968" y="3070125"/>
            <a:ext cx="4828479" cy="2951163"/>
          </a:xfrm>
          <a:prstGeom prst="ellipse">
            <a:avLst/>
          </a:prstGeom>
          <a:solidFill>
            <a:srgbClr val="FFEF66">
              <a:alpha val="69804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as a sample for civil law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systems of German origin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(incl. e.g. Greece, China, Japan)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or French origin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(e.g. Portugal, South America,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Egypt, Qatar)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169192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25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2636912"/>
            <a:ext cx="7848872" cy="388843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2708920"/>
            <a:ext cx="75608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UNIDRPOIT Principles – compromise in Art. 4.1</a:t>
            </a:r>
          </a:p>
          <a:p>
            <a:pPr marL="0" indent="0"/>
            <a:endParaRPr lang="en-GB" sz="2000" b="1" dirty="0" smtClean="0">
              <a:latin typeface="Flexo Light" pitchFamily="50" charset="0"/>
            </a:endParaRPr>
          </a:p>
          <a:p>
            <a:pPr>
              <a:buAutoNum type="arabicParenBoth"/>
            </a:pPr>
            <a:r>
              <a:rPr lang="en-US" sz="2000" b="1" dirty="0" smtClean="0">
                <a:latin typeface="Flexo Light" pitchFamily="50" charset="0"/>
              </a:rPr>
              <a:t>A </a:t>
            </a:r>
            <a:r>
              <a:rPr lang="en-US" sz="2000" b="1" dirty="0">
                <a:latin typeface="Flexo Light" pitchFamily="50" charset="0"/>
              </a:rPr>
              <a:t>contract shall be interpreted according to the </a:t>
            </a:r>
            <a:r>
              <a:rPr lang="en-US" sz="2000" b="1" dirty="0">
                <a:solidFill>
                  <a:srgbClr val="FF0000"/>
                </a:solidFill>
                <a:latin typeface="Flexo Light" pitchFamily="50" charset="0"/>
              </a:rPr>
              <a:t>common intention of the parties</a:t>
            </a:r>
            <a:r>
              <a:rPr lang="en-US" sz="2000" b="1" dirty="0" smtClean="0">
                <a:latin typeface="Flexo Light" pitchFamily="50" charset="0"/>
              </a:rPr>
              <a:t>.</a:t>
            </a:r>
          </a:p>
          <a:p>
            <a:pPr>
              <a:buAutoNum type="arabicParenBoth"/>
            </a:pPr>
            <a:endParaRPr lang="de-DE" sz="2000" dirty="0">
              <a:latin typeface="Flexo Light" pitchFamily="50" charset="0"/>
            </a:endParaRPr>
          </a:p>
          <a:p>
            <a:r>
              <a:rPr lang="en-US" sz="2000" b="1" dirty="0">
                <a:latin typeface="Flexo Light" pitchFamily="50" charset="0"/>
              </a:rPr>
              <a:t>(2)	If such an intention cannot be established, the contract shall be interpreted according to </a:t>
            </a:r>
            <a:r>
              <a:rPr lang="en-US" sz="2000" b="1" dirty="0">
                <a:solidFill>
                  <a:srgbClr val="FF0000"/>
                </a:solidFill>
                <a:latin typeface="Flexo Light" pitchFamily="50" charset="0"/>
              </a:rPr>
              <a:t>the meaning that reasonable persons of the same kind as the parties would give to it in the same circumstances.</a:t>
            </a:r>
            <a:endParaRPr lang="de-DE" sz="2000" dirty="0">
              <a:solidFill>
                <a:srgbClr val="FF0000"/>
              </a:solidFill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120680" cy="412750"/>
          </a:xfrm>
        </p:spPr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System </a:t>
            </a:r>
            <a:r>
              <a:rPr lang="de-DE" b="1" dirty="0" err="1" smtClean="0"/>
              <a:t>of</a:t>
            </a:r>
            <a:r>
              <a:rPr lang="de-DE" b="1" dirty="0" smtClean="0"/>
              <a:t> Interpretation (V) 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72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169192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26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1844824"/>
            <a:ext cx="7848872" cy="52565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1988840"/>
            <a:ext cx="75608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UNIDRPOIT Principles – compromise in Art. 4.3</a:t>
            </a:r>
          </a:p>
          <a:p>
            <a:r>
              <a:rPr lang="en-US" sz="2000" b="1" dirty="0" smtClean="0">
                <a:latin typeface="Flexo Light" pitchFamily="50" charset="0"/>
              </a:rPr>
              <a:t>In </a:t>
            </a:r>
            <a:r>
              <a:rPr lang="en-US" sz="2000" b="1" dirty="0">
                <a:latin typeface="Flexo Light" pitchFamily="50" charset="0"/>
              </a:rPr>
              <a:t>applying Articles 4.1 </a:t>
            </a:r>
            <a:r>
              <a:rPr lang="en-US" sz="2000" b="1" dirty="0" smtClean="0">
                <a:latin typeface="Flexo Light" pitchFamily="50" charset="0"/>
              </a:rPr>
              <a:t>…, </a:t>
            </a:r>
            <a:r>
              <a:rPr lang="en-US" sz="2000" b="1" dirty="0">
                <a:latin typeface="Flexo Light" pitchFamily="50" charset="0"/>
              </a:rPr>
              <a:t>regard shall be had to all </a:t>
            </a:r>
            <a:r>
              <a:rPr lang="en-US" sz="2000" b="1" dirty="0" smtClean="0">
                <a:latin typeface="Flexo Light" pitchFamily="50" charset="0"/>
              </a:rPr>
              <a:t>the circumstances</a:t>
            </a:r>
            <a:r>
              <a:rPr lang="en-US" sz="2000" b="1" dirty="0">
                <a:latin typeface="Flexo Light" pitchFamily="50" charset="0"/>
              </a:rPr>
              <a:t>, </a:t>
            </a:r>
            <a:r>
              <a:rPr lang="en-US" sz="2000" b="1" dirty="0" smtClean="0">
                <a:latin typeface="Flexo Light" pitchFamily="50" charset="0"/>
              </a:rPr>
              <a:t>including</a:t>
            </a:r>
          </a:p>
          <a:p>
            <a:r>
              <a:rPr lang="en-US" sz="2200" b="1" dirty="0" smtClean="0">
                <a:latin typeface="Flexo Light" pitchFamily="50" charset="0"/>
              </a:rPr>
              <a:t>(</a:t>
            </a:r>
            <a:r>
              <a:rPr lang="en-US" sz="2200" b="1" dirty="0">
                <a:latin typeface="Flexo Light" pitchFamily="50" charset="0"/>
              </a:rPr>
              <a:t>a)	</a:t>
            </a:r>
            <a:r>
              <a:rPr lang="en-US" sz="2200" b="1" dirty="0" smtClean="0">
                <a:latin typeface="Flexo Light" pitchFamily="50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Flexo Light" pitchFamily="50" charset="0"/>
              </a:rPr>
              <a:t>preliminary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negotiations </a:t>
            </a:r>
            <a:r>
              <a:rPr lang="en-US" sz="2200" b="1" dirty="0">
                <a:latin typeface="Flexo Light" pitchFamily="50" charset="0"/>
              </a:rPr>
              <a:t>between the parties;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(b)	</a:t>
            </a:r>
            <a:r>
              <a:rPr lang="en-US" sz="2200" b="1" dirty="0" smtClean="0">
                <a:latin typeface="Flexo Light" pitchFamily="50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Flexo Light" pitchFamily="50" charset="0"/>
              </a:rPr>
              <a:t>practices</a:t>
            </a:r>
            <a:r>
              <a:rPr lang="en-US" sz="2200" b="1" dirty="0" smtClean="0">
                <a:latin typeface="Flexo Light" pitchFamily="50" charset="0"/>
              </a:rPr>
              <a:t> </a:t>
            </a:r>
            <a:r>
              <a:rPr lang="en-US" sz="2200" b="1" dirty="0">
                <a:latin typeface="Flexo Light" pitchFamily="50" charset="0"/>
              </a:rPr>
              <a:t>which the parties have established </a:t>
            </a:r>
            <a:r>
              <a:rPr lang="en-US" sz="2200" b="1" dirty="0" smtClean="0">
                <a:latin typeface="Flexo Light" pitchFamily="50" charset="0"/>
              </a:rPr>
              <a:t>  	between </a:t>
            </a:r>
            <a:r>
              <a:rPr lang="en-US" sz="2200" b="1" dirty="0">
                <a:latin typeface="Flexo Light" pitchFamily="50" charset="0"/>
              </a:rPr>
              <a:t>themselves;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(c)	</a:t>
            </a:r>
            <a:r>
              <a:rPr lang="en-US" sz="2200" b="1" dirty="0" smtClean="0">
                <a:latin typeface="Flexo Light" pitchFamily="50" charset="0"/>
              </a:rPr>
              <a:t>	the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conduct</a:t>
            </a:r>
            <a:r>
              <a:rPr lang="en-US" sz="2200" b="1" dirty="0">
                <a:latin typeface="Flexo Light" pitchFamily="50" charset="0"/>
              </a:rPr>
              <a:t> of the parties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subse­quent</a:t>
            </a:r>
            <a:r>
              <a:rPr lang="en-US" sz="2200" b="1" dirty="0">
                <a:latin typeface="Flexo Light" pitchFamily="50" charset="0"/>
              </a:rPr>
              <a:t> to the </a:t>
            </a:r>
            <a:r>
              <a:rPr lang="en-US" sz="2200" b="1" dirty="0" smtClean="0">
                <a:latin typeface="Flexo Light" pitchFamily="50" charset="0"/>
              </a:rPr>
              <a:t>	conclusion </a:t>
            </a:r>
            <a:r>
              <a:rPr lang="en-US" sz="2200" b="1" dirty="0">
                <a:latin typeface="Flexo Light" pitchFamily="50" charset="0"/>
              </a:rPr>
              <a:t>of the contract;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(d)	</a:t>
            </a:r>
            <a:r>
              <a:rPr lang="en-US" sz="2200" b="1" dirty="0" smtClean="0">
                <a:latin typeface="Flexo Light" pitchFamily="50" charset="0"/>
              </a:rPr>
              <a:t>	the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nature and purpose </a:t>
            </a:r>
            <a:r>
              <a:rPr lang="en-US" sz="2200" b="1" dirty="0">
                <a:latin typeface="Flexo Light" pitchFamily="50" charset="0"/>
              </a:rPr>
              <a:t>of the contract;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(e)	</a:t>
            </a:r>
            <a:r>
              <a:rPr lang="en-US" sz="2200" b="1" dirty="0" smtClean="0">
                <a:latin typeface="Flexo Light" pitchFamily="50" charset="0"/>
              </a:rPr>
              <a:t>	the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meaning commonly given </a:t>
            </a:r>
            <a:r>
              <a:rPr lang="en-US" sz="2200" b="1" dirty="0">
                <a:latin typeface="Flexo Light" pitchFamily="50" charset="0"/>
              </a:rPr>
              <a:t>to terms and </a:t>
            </a:r>
            <a:r>
              <a:rPr lang="en-US" sz="2200" b="1" dirty="0" smtClean="0">
                <a:latin typeface="Flexo Light" pitchFamily="50" charset="0"/>
              </a:rPr>
              <a:t>	expressions </a:t>
            </a:r>
            <a:r>
              <a:rPr lang="en-US" sz="2200" b="1" dirty="0">
                <a:latin typeface="Flexo Light" pitchFamily="50" charset="0"/>
              </a:rPr>
              <a:t>in the trade concerned; 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(f)	</a:t>
            </a:r>
            <a:r>
              <a:rPr lang="en-US" sz="2200" b="1" dirty="0" smtClean="0">
                <a:latin typeface="Flexo Light" pitchFamily="50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Flexo Light" pitchFamily="50" charset="0"/>
              </a:rPr>
              <a:t>usages</a:t>
            </a:r>
            <a:r>
              <a:rPr lang="en-US" sz="2200" b="1" dirty="0">
                <a:latin typeface="Flexo Light" pitchFamily="50" charset="0"/>
              </a:rPr>
              <a:t>.</a:t>
            </a:r>
            <a:endParaRPr lang="de-DE" sz="2200" dirty="0"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120680" cy="412750"/>
          </a:xfrm>
        </p:spPr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System </a:t>
            </a:r>
            <a:r>
              <a:rPr lang="de-DE" b="1" dirty="0" err="1" smtClean="0"/>
              <a:t>of</a:t>
            </a:r>
            <a:r>
              <a:rPr lang="de-DE" b="1" dirty="0" smtClean="0"/>
              <a:t> Interpretation (VI)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6" descr="risi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1691928"/>
            <a:ext cx="925252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27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755576" y="1844824"/>
            <a:ext cx="7848872" cy="52565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899592" y="1988840"/>
            <a:ext cx="75608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UNIDRPOIT Principles – compromise in Art. 4.3</a:t>
            </a:r>
          </a:p>
          <a:p>
            <a:r>
              <a:rPr lang="en-US" sz="2000" b="1" dirty="0" smtClean="0">
                <a:latin typeface="Flexo Light" pitchFamily="50" charset="0"/>
              </a:rPr>
              <a:t>In </a:t>
            </a:r>
            <a:r>
              <a:rPr lang="en-US" sz="2000" b="1" dirty="0">
                <a:latin typeface="Flexo Light" pitchFamily="50" charset="0"/>
              </a:rPr>
              <a:t>applying Articles 4.1 </a:t>
            </a:r>
            <a:r>
              <a:rPr lang="en-US" sz="2000" b="1" dirty="0" smtClean="0">
                <a:latin typeface="Flexo Light" pitchFamily="50" charset="0"/>
              </a:rPr>
              <a:t>…, </a:t>
            </a:r>
            <a:r>
              <a:rPr lang="en-US" sz="2000" b="1" dirty="0">
                <a:latin typeface="Flexo Light" pitchFamily="50" charset="0"/>
              </a:rPr>
              <a:t>regard shall be had to all </a:t>
            </a:r>
            <a:r>
              <a:rPr lang="en-US" sz="2000" b="1" dirty="0" smtClean="0">
                <a:latin typeface="Flexo Light" pitchFamily="50" charset="0"/>
              </a:rPr>
              <a:t>the circumstances</a:t>
            </a:r>
            <a:r>
              <a:rPr lang="en-US" sz="2000" b="1" dirty="0">
                <a:latin typeface="Flexo Light" pitchFamily="50" charset="0"/>
              </a:rPr>
              <a:t>, </a:t>
            </a:r>
            <a:r>
              <a:rPr lang="en-US" sz="2000" b="1" dirty="0" smtClean="0">
                <a:latin typeface="Flexo Light" pitchFamily="50" charset="0"/>
              </a:rPr>
              <a:t>including</a:t>
            </a:r>
          </a:p>
          <a:p>
            <a:r>
              <a:rPr lang="en-US" sz="2200" b="1" dirty="0" smtClean="0">
                <a:latin typeface="Flexo Light" pitchFamily="50" charset="0"/>
              </a:rPr>
              <a:t>(</a:t>
            </a:r>
            <a:r>
              <a:rPr lang="en-US" sz="2200" b="1" dirty="0">
                <a:latin typeface="Flexo Light" pitchFamily="50" charset="0"/>
              </a:rPr>
              <a:t>a)	</a:t>
            </a:r>
            <a:r>
              <a:rPr lang="en-US" sz="2200" b="1" dirty="0" smtClean="0">
                <a:latin typeface="Flexo Light" pitchFamily="50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Flexo Light" pitchFamily="50" charset="0"/>
              </a:rPr>
              <a:t>preliminary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negotiations </a:t>
            </a:r>
            <a:r>
              <a:rPr lang="en-US" sz="2200" b="1" dirty="0">
                <a:latin typeface="Flexo Light" pitchFamily="50" charset="0"/>
              </a:rPr>
              <a:t>between the parties;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(b)	</a:t>
            </a:r>
            <a:r>
              <a:rPr lang="en-US" sz="2200" b="1" dirty="0" smtClean="0">
                <a:latin typeface="Flexo Light" pitchFamily="50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Flexo Light" pitchFamily="50" charset="0"/>
              </a:rPr>
              <a:t>practices</a:t>
            </a:r>
            <a:r>
              <a:rPr lang="en-US" sz="2200" b="1" dirty="0" smtClean="0">
                <a:latin typeface="Flexo Light" pitchFamily="50" charset="0"/>
              </a:rPr>
              <a:t> </a:t>
            </a:r>
            <a:r>
              <a:rPr lang="en-US" sz="2200" b="1" dirty="0">
                <a:latin typeface="Flexo Light" pitchFamily="50" charset="0"/>
              </a:rPr>
              <a:t>which the parties have established </a:t>
            </a:r>
            <a:r>
              <a:rPr lang="en-US" sz="2200" b="1" dirty="0" smtClean="0">
                <a:latin typeface="Flexo Light" pitchFamily="50" charset="0"/>
              </a:rPr>
              <a:t>  	between </a:t>
            </a:r>
            <a:r>
              <a:rPr lang="en-US" sz="2200" b="1" dirty="0">
                <a:latin typeface="Flexo Light" pitchFamily="50" charset="0"/>
              </a:rPr>
              <a:t>themselves;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(c)	</a:t>
            </a:r>
            <a:r>
              <a:rPr lang="en-US" sz="2200" b="1" dirty="0" smtClean="0">
                <a:latin typeface="Flexo Light" pitchFamily="50" charset="0"/>
              </a:rPr>
              <a:t>	the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conduct</a:t>
            </a:r>
            <a:r>
              <a:rPr lang="en-US" sz="2200" b="1" dirty="0">
                <a:latin typeface="Flexo Light" pitchFamily="50" charset="0"/>
              </a:rPr>
              <a:t> of the parties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subse­quent</a:t>
            </a:r>
            <a:r>
              <a:rPr lang="en-US" sz="2200" b="1" dirty="0">
                <a:latin typeface="Flexo Light" pitchFamily="50" charset="0"/>
              </a:rPr>
              <a:t> to the </a:t>
            </a:r>
            <a:r>
              <a:rPr lang="en-US" sz="2200" b="1" dirty="0" smtClean="0">
                <a:latin typeface="Flexo Light" pitchFamily="50" charset="0"/>
              </a:rPr>
              <a:t>	conclusion </a:t>
            </a:r>
            <a:r>
              <a:rPr lang="en-US" sz="2200" b="1" dirty="0">
                <a:latin typeface="Flexo Light" pitchFamily="50" charset="0"/>
              </a:rPr>
              <a:t>of the contract;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(d)	</a:t>
            </a:r>
            <a:r>
              <a:rPr lang="en-US" sz="2200" b="1" dirty="0" smtClean="0">
                <a:latin typeface="Flexo Light" pitchFamily="50" charset="0"/>
              </a:rPr>
              <a:t>	the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nature and purpose </a:t>
            </a:r>
            <a:r>
              <a:rPr lang="en-US" sz="2200" b="1" dirty="0">
                <a:latin typeface="Flexo Light" pitchFamily="50" charset="0"/>
              </a:rPr>
              <a:t>of the contract;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(e)	</a:t>
            </a:r>
            <a:r>
              <a:rPr lang="en-US" sz="2200" b="1" dirty="0" smtClean="0">
                <a:latin typeface="Flexo Light" pitchFamily="50" charset="0"/>
              </a:rPr>
              <a:t>	the </a:t>
            </a:r>
            <a:r>
              <a:rPr lang="en-US" sz="2200" b="1" dirty="0">
                <a:solidFill>
                  <a:srgbClr val="FF0000"/>
                </a:solidFill>
                <a:latin typeface="Flexo Light" pitchFamily="50" charset="0"/>
              </a:rPr>
              <a:t>meaning commonly given </a:t>
            </a:r>
            <a:r>
              <a:rPr lang="en-US" sz="2200" b="1" dirty="0">
                <a:latin typeface="Flexo Light" pitchFamily="50" charset="0"/>
              </a:rPr>
              <a:t>to terms and </a:t>
            </a:r>
            <a:r>
              <a:rPr lang="en-US" sz="2200" b="1" dirty="0" smtClean="0">
                <a:latin typeface="Flexo Light" pitchFamily="50" charset="0"/>
              </a:rPr>
              <a:t>	expressions </a:t>
            </a:r>
            <a:r>
              <a:rPr lang="en-US" sz="2200" b="1" dirty="0">
                <a:latin typeface="Flexo Light" pitchFamily="50" charset="0"/>
              </a:rPr>
              <a:t>in the trade concerned; </a:t>
            </a:r>
            <a:endParaRPr lang="de-DE" sz="2200" dirty="0">
              <a:latin typeface="Flexo Light" pitchFamily="50" charset="0"/>
            </a:endParaRPr>
          </a:p>
          <a:p>
            <a:r>
              <a:rPr lang="en-US" sz="2200" b="1" dirty="0">
                <a:latin typeface="Flexo Light" pitchFamily="50" charset="0"/>
              </a:rPr>
              <a:t>(f)	</a:t>
            </a:r>
            <a:r>
              <a:rPr lang="en-US" sz="2200" b="1" dirty="0" smtClean="0">
                <a:latin typeface="Flexo Light" pitchFamily="50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Flexo Light" pitchFamily="50" charset="0"/>
              </a:rPr>
              <a:t>usages</a:t>
            </a:r>
            <a:r>
              <a:rPr lang="en-US" sz="2200" b="1" dirty="0">
                <a:latin typeface="Flexo Light" pitchFamily="50" charset="0"/>
              </a:rPr>
              <a:t>.</a:t>
            </a:r>
            <a:endParaRPr lang="de-DE" sz="2200" dirty="0"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120680" cy="412750"/>
          </a:xfrm>
        </p:spPr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Risks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b="1" dirty="0" smtClean="0"/>
              <a:t>System </a:t>
            </a:r>
            <a:r>
              <a:rPr lang="de-DE" b="1" dirty="0" err="1" smtClean="0"/>
              <a:t>of</a:t>
            </a:r>
            <a:r>
              <a:rPr lang="de-DE" b="1" dirty="0" smtClean="0"/>
              <a:t> Interpretation (VII)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12" name="_s1379364"/>
          <p:cNvSpPr>
            <a:spLocks noChangeArrowheads="1"/>
          </p:cNvSpPr>
          <p:nvPr/>
        </p:nvSpPr>
        <p:spPr bwMode="auto">
          <a:xfrm>
            <a:off x="3995811" y="1844824"/>
            <a:ext cx="4608637" cy="2951163"/>
          </a:xfrm>
          <a:prstGeom prst="ellipse">
            <a:avLst/>
          </a:prstGeom>
          <a:solidFill>
            <a:srgbClr val="0070C0">
              <a:alpha val="80000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While Art. 2.1.17 permits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merger clauses which deviate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from lit. a)</a:t>
            </a:r>
            <a:endParaRPr lang="en-US" sz="2400" dirty="0">
              <a:solidFill>
                <a:schemeClr val="bg1"/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701" y="856010"/>
            <a:ext cx="5832475" cy="412750"/>
          </a:xfrm>
        </p:spPr>
        <p:txBody>
          <a:bodyPr/>
          <a:lstStyle/>
          <a:p>
            <a:r>
              <a:rPr lang="de-DE" b="1" dirty="0"/>
              <a:t>5</a:t>
            </a:r>
            <a:r>
              <a:rPr lang="de-DE" b="1" dirty="0" smtClean="0"/>
              <a:t>. </a:t>
            </a:r>
            <a:r>
              <a:rPr lang="de-DE" dirty="0" err="1" smtClean="0"/>
              <a:t>Example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an Assessment (I)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+mj-lt"/>
            </a:endParaRPr>
          </a:p>
        </p:txBody>
      </p:sp>
      <p:sp>
        <p:nvSpPr>
          <p:cNvPr id="8" name="Rechteck 7"/>
          <p:cNvSpPr txBox="1">
            <a:spLocks noChangeArrowheads="1"/>
          </p:cNvSpPr>
          <p:nvPr/>
        </p:nvSpPr>
        <p:spPr bwMode="auto">
          <a:xfrm>
            <a:off x="755576" y="1916832"/>
            <a:ext cx="793199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39800"/>
            <a:r>
              <a:rPr lang="en-US" sz="1600" dirty="0" smtClean="0">
                <a:latin typeface="Flexo Light" pitchFamily="50" charset="0"/>
              </a:rPr>
              <a:t>   </a:t>
            </a:r>
            <a:r>
              <a:rPr lang="en-US" sz="1500" b="1" dirty="0" smtClean="0">
                <a:latin typeface="Flexo Light" pitchFamily="50" charset="0"/>
              </a:rPr>
              <a:t>Examples for Multi-Lingual Communication in legal matters: </a:t>
            </a:r>
            <a:r>
              <a:rPr lang="en-US" sz="1500" b="1" dirty="0">
                <a:latin typeface="Flexo Light" pitchFamily="50" charset="0"/>
              </a:rPr>
              <a:t>A</a:t>
            </a:r>
            <a:r>
              <a:rPr lang="en-US" sz="1500" b="1" dirty="0" smtClean="0">
                <a:latin typeface="Flexo Light" pitchFamily="50" charset="0"/>
              </a:rPr>
              <a:t> = NY / B = Germany </a:t>
            </a:r>
            <a:endParaRPr lang="en-US" sz="1500" b="1" dirty="0">
              <a:latin typeface="Flexo Light" pitchFamily="50" charset="0"/>
            </a:endParaRPr>
          </a:p>
          <a:p>
            <a:pPr marL="642938" lvl="4" indent="-285750" algn="just" defTabSz="939800">
              <a:buFont typeface="Wingdings"/>
              <a:buChar char="à"/>
            </a:pPr>
            <a:endParaRPr lang="en-US" sz="1600" dirty="0" smtClean="0">
              <a:latin typeface="Flexo Light" pitchFamily="50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b="1" dirty="0" smtClean="0">
                <a:solidFill>
                  <a:prstClr val="white"/>
                </a:solidFill>
              </a:rPr>
              <a:t>Multi-Lingual </a:t>
            </a:r>
            <a:r>
              <a:rPr lang="de-DE" sz="1000" b="1" dirty="0">
                <a:solidFill>
                  <a:prstClr val="white"/>
                </a:solidFill>
              </a:rPr>
              <a:t>Communication | 14.06.2017 </a:t>
            </a:r>
            <a:r>
              <a:rPr lang="en-US" sz="1000" b="1" dirty="0">
                <a:solidFill>
                  <a:prstClr val="white"/>
                </a:solidFill>
              </a:rPr>
              <a:t>| Page </a:t>
            </a:r>
            <a:r>
              <a:rPr lang="en-US" sz="1000" b="1" dirty="0" smtClean="0">
                <a:solidFill>
                  <a:prstClr val="white"/>
                </a:solidFill>
              </a:rPr>
              <a:t>28</a:t>
            </a:r>
            <a:endParaRPr lang="de-DE" sz="1000" b="1" dirty="0">
              <a:solidFill>
                <a:prstClr val="white"/>
              </a:solidFill>
            </a:endParaRPr>
          </a:p>
        </p:txBody>
      </p:sp>
      <p:pic>
        <p:nvPicPr>
          <p:cNvPr id="9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77937"/>
              </p:ext>
            </p:extLst>
          </p:nvPr>
        </p:nvGraphicFramePr>
        <p:xfrm>
          <a:off x="978975" y="2348880"/>
          <a:ext cx="7265433" cy="4181029"/>
        </p:xfrm>
        <a:graphic>
          <a:graphicData uri="http://schemas.openxmlformats.org/drawingml/2006/table">
            <a:tbl>
              <a:tblPr firstRow="1" firstCol="1" bandRow="1"/>
              <a:tblGrid>
                <a:gridCol w="1502142"/>
                <a:gridCol w="1264962"/>
                <a:gridCol w="1106842"/>
                <a:gridCol w="1581202"/>
                <a:gridCol w="1810285"/>
              </a:tblGrid>
              <a:tr h="384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native </a:t>
                      </a:r>
                      <a:r>
                        <a:rPr lang="de-DE" sz="1100" b="1" dirty="0" err="1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speaker</a:t>
                      </a: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err="1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B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(also native in A)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solely in law B</a:t>
                      </a:r>
                      <a:endParaRPr lang="de-DE" sz="110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B with additional legal training in law A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B with additional general legal comparative training or experience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native </a:t>
                      </a:r>
                      <a:r>
                        <a:rPr lang="de-DE" sz="1100" b="1" dirty="0" err="1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speaker</a:t>
                      </a: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err="1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A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solely in law A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6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A with additional legal training in law B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4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A with additional general legal comparative training or experience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701" y="856010"/>
            <a:ext cx="5832475" cy="412750"/>
          </a:xfrm>
        </p:spPr>
        <p:txBody>
          <a:bodyPr/>
          <a:lstStyle/>
          <a:p>
            <a:pPr marL="361950" indent="-361950"/>
            <a:r>
              <a:rPr lang="de-DE" b="1" dirty="0"/>
              <a:t>5</a:t>
            </a:r>
            <a:r>
              <a:rPr lang="de-DE" b="1" dirty="0" smtClean="0"/>
              <a:t>. </a:t>
            </a:r>
            <a:r>
              <a:rPr lang="de-DE" b="1" dirty="0" err="1" smtClean="0"/>
              <a:t>Examples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an Assessment (II) </a:t>
            </a:r>
            <a:r>
              <a:rPr lang="de-DE" b="1" dirty="0" err="1" smtClean="0"/>
              <a:t>Variations</a:t>
            </a:r>
            <a:endParaRPr lang="en-US" dirty="0" smtClean="0">
              <a:latin typeface="+mj-lt"/>
            </a:endParaRPr>
          </a:p>
        </p:txBody>
      </p:sp>
      <p:sp>
        <p:nvSpPr>
          <p:cNvPr id="8" name="Rechteck 7"/>
          <p:cNvSpPr txBox="1">
            <a:spLocks noChangeArrowheads="1"/>
          </p:cNvSpPr>
          <p:nvPr/>
        </p:nvSpPr>
        <p:spPr bwMode="auto">
          <a:xfrm>
            <a:off x="816470" y="1916832"/>
            <a:ext cx="807601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39800"/>
            <a:r>
              <a:rPr lang="en-US" sz="1400" dirty="0" smtClean="0"/>
              <a:t>   </a:t>
            </a:r>
            <a:r>
              <a:rPr lang="en-US" sz="1500" b="1" dirty="0" smtClean="0">
                <a:latin typeface="Flexo Light" pitchFamily="50" charset="0"/>
              </a:rPr>
              <a:t>Examples for Multi-Lingual Communication in legal matters: A = NY / B = Germany </a:t>
            </a:r>
            <a:endParaRPr lang="en-US" sz="1500" b="1" dirty="0">
              <a:latin typeface="Flexo Light" pitchFamily="50" charset="0"/>
            </a:endParaRPr>
          </a:p>
          <a:p>
            <a:pPr marL="642938" lvl="4" indent="-285750" algn="just" defTabSz="939800">
              <a:buFont typeface="Wingdings"/>
              <a:buChar char="à"/>
            </a:pPr>
            <a:endParaRPr lang="en-US" sz="1600" dirty="0" smtClean="0">
              <a:latin typeface="Flexo Light" pitchFamily="50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b="1" dirty="0" smtClean="0">
                <a:solidFill>
                  <a:prstClr val="white"/>
                </a:solidFill>
              </a:rPr>
              <a:t>Multi-Lingual </a:t>
            </a:r>
            <a:r>
              <a:rPr lang="de-DE" sz="1000" b="1" dirty="0">
                <a:solidFill>
                  <a:prstClr val="white"/>
                </a:solidFill>
              </a:rPr>
              <a:t>Communication | 14.06.2017 </a:t>
            </a:r>
            <a:r>
              <a:rPr lang="en-US" sz="1000" b="1" dirty="0">
                <a:solidFill>
                  <a:prstClr val="white"/>
                </a:solidFill>
              </a:rPr>
              <a:t>| Page </a:t>
            </a:r>
            <a:r>
              <a:rPr lang="en-US" sz="1000" b="1" dirty="0" smtClean="0">
                <a:solidFill>
                  <a:prstClr val="white"/>
                </a:solidFill>
              </a:rPr>
              <a:t>29</a:t>
            </a:r>
            <a:endParaRPr lang="de-DE" sz="1000" b="1" dirty="0">
              <a:solidFill>
                <a:prstClr val="white"/>
              </a:solidFill>
            </a:endParaRPr>
          </a:p>
        </p:txBody>
      </p:sp>
      <p:pic>
        <p:nvPicPr>
          <p:cNvPr id="9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87116"/>
              </p:ext>
            </p:extLst>
          </p:nvPr>
        </p:nvGraphicFramePr>
        <p:xfrm>
          <a:off x="978975" y="2276872"/>
          <a:ext cx="7337442" cy="4399817"/>
        </p:xfrm>
        <a:graphic>
          <a:graphicData uri="http://schemas.openxmlformats.org/drawingml/2006/table">
            <a:tbl>
              <a:tblPr firstRow="1" firstCol="1" bandRow="1"/>
              <a:tblGrid>
                <a:gridCol w="1517030"/>
                <a:gridCol w="1117812"/>
                <a:gridCol w="1277499"/>
                <a:gridCol w="1596874"/>
                <a:gridCol w="1828227"/>
              </a:tblGrid>
              <a:tr h="54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Client +</a:t>
                      </a:r>
                      <a:endParaRPr lang="de-DE" sz="1000" b="1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native </a:t>
                      </a:r>
                      <a:r>
                        <a:rPr lang="de-DE" sz="1000" b="1" dirty="0" err="1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speaker</a:t>
                      </a:r>
                      <a:r>
                        <a:rPr lang="de-DE" sz="1000" b="1" dirty="0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000" b="1" dirty="0" err="1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de-DE" sz="1000" b="1" dirty="0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000" b="1" i="1" dirty="0" err="1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lnhouse</a:t>
                      </a:r>
                      <a:r>
                        <a:rPr lang="de-DE" sz="1000" b="1" i="1" dirty="0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/extern)</a:t>
                      </a:r>
                      <a:endParaRPr lang="de-DE" sz="1000" dirty="0" smtClean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solely in law B</a:t>
                      </a:r>
                      <a:endParaRPr lang="de-DE" sz="105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B with additional legal training in law A</a:t>
                      </a:r>
                      <a:endParaRPr lang="de-DE" sz="105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B with additional general legal comparative training or experience</a:t>
                      </a:r>
                      <a:endParaRPr lang="de-DE" sz="105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native </a:t>
                      </a:r>
                      <a:r>
                        <a:rPr lang="de-DE" sz="1100" b="1" dirty="0" err="1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speaker</a:t>
                      </a: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err="1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de-DE" sz="1100" b="1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de-DE" sz="1100" b="1" i="1" dirty="0" smtClean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i="1" dirty="0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1100" b="1" i="1" dirty="0" err="1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lnhouse</a:t>
                      </a:r>
                      <a:r>
                        <a:rPr lang="de-DE" sz="1100" b="1" i="1" dirty="0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/extern)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1" dirty="0" smtClean="0">
                          <a:solidFill>
                            <a:srgbClr val="FF3300"/>
                          </a:solidFill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+ Client</a:t>
                      </a:r>
                      <a:endParaRPr lang="de-DE" sz="1100" i="1" dirty="0">
                        <a:solidFill>
                          <a:srgbClr val="FF3300"/>
                        </a:solidFill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solely in law A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3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A with additional legal training in law B</a:t>
                      </a:r>
                      <a:endParaRPr lang="de-DE" sz="110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0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Flexo Light" pitchFamily="50" charset="0"/>
                          <a:ea typeface="Calibri"/>
                          <a:cs typeface="Times New Roman"/>
                        </a:rPr>
                        <a:t>Trained in law A with additional general legal comparative training or experience</a:t>
                      </a:r>
                      <a:endParaRPr lang="de-DE" sz="1100" dirty="0">
                        <a:effectLst/>
                        <a:latin typeface="Flexo Light" pitchFamily="50" charset="0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98" marR="66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420888"/>
            <a:ext cx="8460680" cy="4087812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701" y="620688"/>
            <a:ext cx="5832475" cy="412750"/>
          </a:xfrm>
        </p:spPr>
        <p:txBody>
          <a:bodyPr/>
          <a:lstStyle/>
          <a:p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whom</a:t>
            </a:r>
            <a:r>
              <a:rPr lang="de-DE" b="1" dirty="0" smtClean="0"/>
              <a:t> do </a:t>
            </a:r>
            <a:r>
              <a:rPr lang="de-DE" b="1" dirty="0" err="1" smtClean="0"/>
              <a:t>you</a:t>
            </a:r>
            <a:r>
              <a:rPr lang="de-DE" b="1" dirty="0" smtClean="0"/>
              <a:t> listen?</a:t>
            </a:r>
            <a:endParaRPr lang="en-GB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07504" y="2060849"/>
            <a:ext cx="43204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2" indent="0">
              <a:buNone/>
            </a:pPr>
            <a:r>
              <a:rPr lang="de-DE" sz="1600" b="1" dirty="0" smtClean="0">
                <a:latin typeface="Flexo Light" pitchFamily="50" charset="0"/>
              </a:rPr>
              <a:t>3000 </a:t>
            </a:r>
            <a:r>
              <a:rPr lang="de-DE" sz="1600" b="1" dirty="0" err="1" smtClean="0">
                <a:latin typeface="Flexo Light" pitchFamily="50" charset="0"/>
              </a:rPr>
              <a:t>Lawyers</a:t>
            </a:r>
            <a:endParaRPr lang="de-DE" sz="1600" b="1" dirty="0" smtClean="0">
              <a:latin typeface="Flexo Light" pitchFamily="50" charset="0"/>
            </a:endParaRPr>
          </a:p>
          <a:p>
            <a:pPr marL="180975" lvl="2" indent="0">
              <a:buNone/>
            </a:pPr>
            <a:r>
              <a:rPr lang="de-DE" sz="1600" b="1" dirty="0" smtClean="0">
                <a:latin typeface="Flexo Light" pitchFamily="50" charset="0"/>
              </a:rPr>
              <a:t>50 countries (175 </a:t>
            </a:r>
            <a:r>
              <a:rPr lang="de-DE" sz="1600" b="1" dirty="0" err="1" smtClean="0">
                <a:latin typeface="Flexo Light" pitchFamily="50" charset="0"/>
              </a:rPr>
              <a:t>offices</a:t>
            </a:r>
            <a:r>
              <a:rPr lang="de-DE" sz="1600" b="1" dirty="0" smtClean="0">
                <a:latin typeface="Flexo Light" pitchFamily="50" charset="0"/>
              </a:rPr>
              <a:t>)</a:t>
            </a:r>
          </a:p>
          <a:p>
            <a:pPr marL="180975" lvl="2" indent="0">
              <a:buNone/>
            </a:pPr>
            <a:r>
              <a:rPr lang="de-DE" sz="1600" b="1" dirty="0">
                <a:latin typeface="Flexo Light" pitchFamily="50" charset="0"/>
              </a:rPr>
              <a:t>Long-time ACC </a:t>
            </a:r>
            <a:r>
              <a:rPr lang="de-DE" sz="1600" b="1" dirty="0" err="1">
                <a:latin typeface="Flexo Light" pitchFamily="50" charset="0"/>
              </a:rPr>
              <a:t>partner</a:t>
            </a:r>
            <a:endParaRPr lang="de-DE" sz="1600" b="1" dirty="0" smtClean="0">
              <a:latin typeface="Flexo Light" pitchFamily="50" charset="0"/>
            </a:endParaRPr>
          </a:p>
          <a:p>
            <a:pPr marL="180975" lvl="2" indent="0">
              <a:buNone/>
            </a:pPr>
            <a:r>
              <a:rPr lang="de-DE" sz="1600" b="1" dirty="0" smtClean="0">
                <a:latin typeface="Flexo Light" pitchFamily="50" charset="0"/>
              </a:rPr>
              <a:t>Sponsor </a:t>
            </a:r>
            <a:r>
              <a:rPr lang="de-DE" sz="1600" b="1" dirty="0" err="1" smtClean="0">
                <a:latin typeface="Flexo Light" pitchFamily="50" charset="0"/>
              </a:rPr>
              <a:t>of</a:t>
            </a:r>
            <a:r>
              <a:rPr lang="de-DE" sz="1600" b="1" dirty="0" smtClean="0">
                <a:latin typeface="Flexo Light" pitchFamily="50" charset="0"/>
              </a:rPr>
              <a:t> </a:t>
            </a:r>
            <a:r>
              <a:rPr lang="de-DE" sz="1600" b="1" dirty="0" err="1" smtClean="0">
                <a:latin typeface="Flexo Light" pitchFamily="50" charset="0"/>
              </a:rPr>
              <a:t>the</a:t>
            </a:r>
            <a:r>
              <a:rPr lang="de-DE" sz="1600" b="1" dirty="0" smtClean="0">
                <a:latin typeface="Flexo Light" pitchFamily="50" charset="0"/>
              </a:rPr>
              <a:t> ACC International </a:t>
            </a:r>
            <a:r>
              <a:rPr lang="de-DE" sz="1600" b="1" dirty="0" err="1" smtClean="0">
                <a:latin typeface="Flexo Light" pitchFamily="50" charset="0"/>
              </a:rPr>
              <a:t>Committtee</a:t>
            </a:r>
            <a:endParaRPr lang="de-DE" sz="1600" b="1" dirty="0" smtClean="0">
              <a:latin typeface="Flexo Light" pitchFamily="50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j_logo_gelb_schwarz_transparent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01" y="1351235"/>
            <a:ext cx="15652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90900" y="2132856"/>
            <a:ext cx="4517603" cy="8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25 (international) </a:t>
            </a: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Jurists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 in Hamburg</a:t>
            </a:r>
          </a:p>
          <a:p>
            <a:pPr marL="0" lvl="2" indent="0">
              <a:buNone/>
            </a:pP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5 </a:t>
            </a: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language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Flexo Light" pitchFamily="50" charset="0"/>
              </a:rPr>
              <a:t>d</a:t>
            </a: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esks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 (www.german-law.com)</a:t>
            </a:r>
          </a:p>
          <a:p>
            <a:pPr marL="0" lvl="2" indent="0">
              <a:buNone/>
            </a:pP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Active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worldwide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 (ca. 20 </a:t>
            </a: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jd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 p. </a:t>
            </a:r>
            <a:r>
              <a:rPr lang="de-DE" sz="1600" b="1" dirty="0" err="1" smtClean="0">
                <a:solidFill>
                  <a:srgbClr val="0070C0"/>
                </a:solidFill>
                <a:latin typeface="Flexo Light" pitchFamily="50" charset="0"/>
              </a:rPr>
              <a:t>week</a:t>
            </a:r>
            <a:r>
              <a:rPr lang="de-DE" sz="1600" b="1" dirty="0" smtClean="0">
                <a:solidFill>
                  <a:srgbClr val="0070C0"/>
                </a:solidFill>
                <a:latin typeface="Flexo Light" pitchFamily="50" charset="0"/>
              </a:rPr>
              <a:t>)</a:t>
            </a:r>
          </a:p>
          <a:p>
            <a:pPr marL="361950" lvl="2" indent="0">
              <a:buNone/>
            </a:pPr>
            <a:endParaRPr lang="de-DE" sz="2000" b="1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 descr="03_broedermann_e_0648_x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0860"/>
            <a:ext cx="1760538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1979712" y="3573016"/>
            <a:ext cx="73448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0">
              <a:buNone/>
            </a:pPr>
            <a:r>
              <a:rPr lang="de-DE" sz="2000" b="1" dirty="0" err="1" smtClean="0">
                <a:solidFill>
                  <a:srgbClr val="FF0000"/>
                </a:solidFill>
                <a:latin typeface="Flexo Light" pitchFamily="50" charset="0"/>
              </a:rPr>
              <a:t>Your</a:t>
            </a:r>
            <a:r>
              <a:rPr lang="de-DE" sz="2000" b="1" dirty="0" smtClean="0">
                <a:solidFill>
                  <a:srgbClr val="FF0000"/>
                </a:solidFill>
                <a:latin typeface="Flexo Light" pitchFamily="50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Flexo Light" pitchFamily="50" charset="0"/>
              </a:rPr>
              <a:t>Primerus</a:t>
            </a:r>
            <a:r>
              <a:rPr lang="de-DE" sz="2000" b="1" dirty="0" smtClean="0">
                <a:solidFill>
                  <a:srgbClr val="FF0000"/>
                </a:solidFill>
                <a:latin typeface="Flexo Light" pitchFamily="50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Flexo Light" pitchFamily="50" charset="0"/>
              </a:rPr>
              <a:t>face</a:t>
            </a:r>
            <a:r>
              <a:rPr lang="de-DE" sz="2000" b="1" dirty="0" smtClean="0">
                <a:solidFill>
                  <a:srgbClr val="FF0000"/>
                </a:solidFill>
                <a:latin typeface="Flexo Light" pitchFamily="50" charset="0"/>
              </a:rPr>
              <a:t>:</a:t>
            </a:r>
          </a:p>
          <a:p>
            <a:pPr marL="361950" lvl="2" indent="0">
              <a:buNone/>
            </a:pPr>
            <a:r>
              <a:rPr lang="de-DE" sz="1600" b="1" dirty="0" smtClean="0">
                <a:latin typeface="Flexo Light" pitchFamily="50" charset="0"/>
              </a:rPr>
              <a:t>Eckart Brödermann</a:t>
            </a:r>
            <a:r>
              <a:rPr lang="de-DE" sz="1600" dirty="0" smtClean="0">
                <a:latin typeface="Flexo Light" pitchFamily="50" charset="0"/>
              </a:rPr>
              <a:t>, ’80, </a:t>
            </a:r>
            <a:r>
              <a:rPr lang="de-DE" sz="1600" dirty="0">
                <a:latin typeface="Flexo Light" pitchFamily="50" charset="0"/>
              </a:rPr>
              <a:t>’81 </a:t>
            </a:r>
            <a:r>
              <a:rPr lang="de-DE" sz="1600" dirty="0" smtClean="0">
                <a:latin typeface="Flexo Light" pitchFamily="50" charset="0"/>
              </a:rPr>
              <a:t>(Paris), ’83 (Harvard), ’87 (Hamburg), </a:t>
            </a:r>
            <a:r>
              <a:rPr lang="de-DE" sz="1600" dirty="0" err="1" smtClean="0">
                <a:latin typeface="Flexo Light" pitchFamily="50" charset="0"/>
              </a:rPr>
              <a:t>FCIArb</a:t>
            </a:r>
            <a:r>
              <a:rPr lang="de-DE" sz="1600" dirty="0" smtClean="0">
                <a:latin typeface="Flexo Light" pitchFamily="50" charset="0"/>
              </a:rPr>
              <a:t> (London), </a:t>
            </a:r>
          </a:p>
          <a:p>
            <a:pPr marL="361950" lvl="2" indent="0">
              <a:buNone/>
            </a:pPr>
            <a:r>
              <a:rPr lang="de-DE" sz="1600" b="1" dirty="0" smtClean="0">
                <a:latin typeface="Flexo Light" pitchFamily="50" charset="0"/>
              </a:rPr>
              <a:t>Bar Certified </a:t>
            </a:r>
            <a:r>
              <a:rPr lang="de-DE" sz="1600" b="1" dirty="0" err="1" smtClean="0">
                <a:latin typeface="Flexo Light" pitchFamily="50" charset="0"/>
              </a:rPr>
              <a:t>Specialist</a:t>
            </a:r>
            <a:r>
              <a:rPr lang="de-DE" sz="1600" b="1" dirty="0" smtClean="0">
                <a:latin typeface="Flexo Light" pitchFamily="50" charset="0"/>
              </a:rPr>
              <a:t> </a:t>
            </a:r>
            <a:r>
              <a:rPr lang="de-DE" sz="1600" b="1" dirty="0" err="1" smtClean="0">
                <a:latin typeface="Flexo Light" pitchFamily="50" charset="0"/>
              </a:rPr>
              <a:t>for</a:t>
            </a:r>
            <a:r>
              <a:rPr lang="de-DE" sz="1600" b="1" dirty="0" smtClean="0">
                <a:latin typeface="Flexo Light" pitchFamily="50" charset="0"/>
              </a:rPr>
              <a:t> International </a:t>
            </a:r>
            <a:r>
              <a:rPr lang="de-DE" sz="1600" b="1" dirty="0" err="1" smtClean="0">
                <a:latin typeface="Flexo Light" pitchFamily="50" charset="0"/>
              </a:rPr>
              <a:t>Economic</a:t>
            </a:r>
            <a:r>
              <a:rPr lang="de-DE" sz="1600" b="1" dirty="0" smtClean="0">
                <a:latin typeface="Flexo Light" pitchFamily="50" charset="0"/>
              </a:rPr>
              <a:t> Law </a:t>
            </a:r>
          </a:p>
          <a:p>
            <a:pPr marL="361950" lvl="2" indent="0">
              <a:buNone/>
            </a:pPr>
            <a:r>
              <a:rPr lang="de-DE" sz="1600" b="1" dirty="0" smtClean="0">
                <a:latin typeface="Flexo Light" pitchFamily="50" charset="0"/>
              </a:rPr>
              <a:t>Global </a:t>
            </a:r>
            <a:r>
              <a:rPr lang="de-DE" sz="1600" b="1" dirty="0" err="1" smtClean="0">
                <a:latin typeface="Flexo Light" pitchFamily="50" charset="0"/>
              </a:rPr>
              <a:t>practice</a:t>
            </a:r>
            <a:r>
              <a:rPr lang="de-DE" sz="1600" dirty="0" smtClean="0">
                <a:latin typeface="Flexo Light" pitchFamily="50" charset="0"/>
              </a:rPr>
              <a:t> </a:t>
            </a:r>
            <a:r>
              <a:rPr lang="de-DE" sz="1600" i="1" dirty="0" smtClean="0">
                <a:latin typeface="Flexo Light" pitchFamily="50" charset="0"/>
              </a:rPr>
              <a:t>(</a:t>
            </a:r>
            <a:r>
              <a:rPr lang="de-DE" sz="1600" i="1" dirty="0" err="1" smtClean="0">
                <a:latin typeface="Flexo Light" pitchFamily="50" charset="0"/>
              </a:rPr>
              <a:t>trade</a:t>
            </a:r>
            <a:r>
              <a:rPr lang="de-DE" sz="1600" i="1" dirty="0" smtClean="0">
                <a:latin typeface="Flexo Light" pitchFamily="50" charset="0"/>
              </a:rPr>
              <a:t>, </a:t>
            </a:r>
            <a:r>
              <a:rPr lang="de-DE" sz="1600" i="1" dirty="0" err="1" smtClean="0">
                <a:latin typeface="Flexo Light" pitchFamily="50" charset="0"/>
              </a:rPr>
              <a:t>investment</a:t>
            </a:r>
            <a:r>
              <a:rPr lang="de-DE" sz="1600" i="1" dirty="0" smtClean="0">
                <a:latin typeface="Flexo Light" pitchFamily="50" charset="0"/>
              </a:rPr>
              <a:t>, M&amp;A, </a:t>
            </a:r>
            <a:r>
              <a:rPr lang="de-DE" sz="1600" i="1" dirty="0" err="1" smtClean="0">
                <a:latin typeface="Flexo Light" pitchFamily="50" charset="0"/>
              </a:rPr>
              <a:t>arbitration</a:t>
            </a:r>
            <a:r>
              <a:rPr lang="de-DE" sz="1600" i="1" dirty="0" smtClean="0">
                <a:latin typeface="Flexo Light" pitchFamily="50" charset="0"/>
              </a:rPr>
              <a:t>)</a:t>
            </a:r>
            <a:r>
              <a:rPr lang="de-DE" sz="1600" dirty="0" smtClean="0">
                <a:latin typeface="Flexo Light" pitchFamily="50" charset="0"/>
              </a:rPr>
              <a:t>, </a:t>
            </a:r>
          </a:p>
          <a:p>
            <a:pPr marL="361950" lvl="2" indent="0">
              <a:buNone/>
            </a:pPr>
            <a:r>
              <a:rPr lang="de-DE" sz="1600" dirty="0" smtClean="0">
                <a:latin typeface="Flexo Light" pitchFamily="50" charset="0"/>
              </a:rPr>
              <a:t>Consultant and </a:t>
            </a:r>
            <a:r>
              <a:rPr lang="de-DE" sz="1600" dirty="0" err="1" smtClean="0">
                <a:latin typeface="Flexo Light" pitchFamily="50" charset="0"/>
              </a:rPr>
              <a:t>Arbitrator</a:t>
            </a:r>
            <a:r>
              <a:rPr lang="de-DE" sz="1600" dirty="0" smtClean="0">
                <a:latin typeface="Flexo Light" pitchFamily="50" charset="0"/>
              </a:rPr>
              <a:t>, </a:t>
            </a:r>
            <a:r>
              <a:rPr lang="de-DE" sz="1600" dirty="0" err="1" smtClean="0">
                <a:latin typeface="Flexo Light" pitchFamily="50" charset="0"/>
              </a:rPr>
              <a:t>Founder</a:t>
            </a:r>
            <a:r>
              <a:rPr lang="de-DE" sz="1600" dirty="0" smtClean="0">
                <a:latin typeface="Flexo Light" pitchFamily="50" charset="0"/>
              </a:rPr>
              <a:t> </a:t>
            </a:r>
            <a:r>
              <a:rPr lang="de-DE" sz="1600" dirty="0" err="1" smtClean="0">
                <a:latin typeface="Flexo Light" pitchFamily="50" charset="0"/>
              </a:rPr>
              <a:t>of</a:t>
            </a:r>
            <a:r>
              <a:rPr lang="de-DE" sz="1600" dirty="0" smtClean="0">
                <a:latin typeface="Flexo Light" pitchFamily="50" charset="0"/>
              </a:rPr>
              <a:t> Brödermann Jahn</a:t>
            </a:r>
          </a:p>
          <a:p>
            <a:pPr marL="361950" lvl="2" indent="0">
              <a:buNone/>
            </a:pPr>
            <a:r>
              <a:rPr lang="de-DE" sz="1600" dirty="0" smtClean="0">
                <a:latin typeface="Flexo Light" pitchFamily="50" charset="0"/>
              </a:rPr>
              <a:t>Professor </a:t>
            </a:r>
            <a:r>
              <a:rPr lang="de-DE" sz="1600" dirty="0" err="1" smtClean="0">
                <a:latin typeface="Flexo Light" pitchFamily="50" charset="0"/>
              </a:rPr>
              <a:t>at</a:t>
            </a:r>
            <a:r>
              <a:rPr lang="de-DE" sz="1600" dirty="0" smtClean="0">
                <a:latin typeface="Flexo Light" pitchFamily="50" charset="0"/>
              </a:rPr>
              <a:t> University </a:t>
            </a:r>
            <a:r>
              <a:rPr lang="de-DE" sz="1600" dirty="0" err="1" smtClean="0">
                <a:latin typeface="Flexo Light" pitchFamily="50" charset="0"/>
              </a:rPr>
              <a:t>of</a:t>
            </a:r>
            <a:r>
              <a:rPr lang="de-DE" sz="1600" dirty="0" smtClean="0">
                <a:latin typeface="Flexo Light" pitchFamily="50" charset="0"/>
              </a:rPr>
              <a:t> Hamburg / Board Hamburg Bar</a:t>
            </a:r>
          </a:p>
          <a:p>
            <a:pPr marL="361950" lvl="2" indent="0">
              <a:buNone/>
            </a:pPr>
            <a:r>
              <a:rPr lang="de-DE" sz="1600" b="1" dirty="0" err="1" smtClean="0">
                <a:latin typeface="Flexo Light" pitchFamily="50" charset="0"/>
              </a:rPr>
              <a:t>Fluent</a:t>
            </a:r>
            <a:r>
              <a:rPr lang="de-DE" sz="1600" b="1" dirty="0" smtClean="0">
                <a:latin typeface="Flexo Light" pitchFamily="50" charset="0"/>
              </a:rPr>
              <a:t> in German, French, </a:t>
            </a:r>
            <a:r>
              <a:rPr lang="de-DE" sz="1600" b="1" dirty="0" err="1" smtClean="0">
                <a:latin typeface="Flexo Light" pitchFamily="50" charset="0"/>
              </a:rPr>
              <a:t>Globish</a:t>
            </a:r>
            <a:r>
              <a:rPr lang="de-DE" sz="1600" b="1" dirty="0" smtClean="0">
                <a:latin typeface="Flexo Light" pitchFamily="50" charset="0"/>
              </a:rPr>
              <a:t>, </a:t>
            </a:r>
            <a:r>
              <a:rPr lang="de-DE" sz="1600" b="1" dirty="0" err="1" smtClean="0">
                <a:latin typeface="Flexo Light" pitchFamily="50" charset="0"/>
              </a:rPr>
              <a:t>Italian</a:t>
            </a:r>
            <a:r>
              <a:rPr lang="de-DE" sz="1600" b="1" dirty="0" smtClean="0">
                <a:latin typeface="Flexo Light" pitchFamily="50" charset="0"/>
              </a:rPr>
              <a:t>; +</a:t>
            </a:r>
          </a:p>
          <a:p>
            <a:pPr marL="361950" lvl="2" indent="0">
              <a:buNone/>
            </a:pPr>
            <a:endParaRPr lang="de-D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146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Assessment: Overview</a:t>
            </a:r>
            <a:endParaRPr lang="de-DE" sz="2800" dirty="0"/>
          </a:p>
        </p:txBody>
      </p:sp>
      <p:sp>
        <p:nvSpPr>
          <p:cNvPr id="8" name="Richtungspfeil 7"/>
          <p:cNvSpPr/>
          <p:nvPr/>
        </p:nvSpPr>
        <p:spPr>
          <a:xfrm>
            <a:off x="671786" y="2264321"/>
            <a:ext cx="3600400" cy="11521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 defTabSz="1076325"/>
            <a:r>
              <a:rPr lang="de-DE" b="1" dirty="0" err="1" smtClean="0">
                <a:solidFill>
                  <a:schemeClr val="bg2"/>
                </a:solidFill>
                <a:latin typeface="Flexo Light" pitchFamily="50" charset="0"/>
              </a:rPr>
              <a:t>Step</a:t>
            </a:r>
            <a:r>
              <a:rPr lang="de-DE" b="1" dirty="0" smtClean="0">
                <a:solidFill>
                  <a:schemeClr val="bg2"/>
                </a:solidFill>
                <a:latin typeface="Flexo Light" pitchFamily="50" charset="0"/>
              </a:rPr>
              <a:t> 1:</a:t>
            </a:r>
            <a:r>
              <a:rPr lang="de-DE" dirty="0" smtClean="0">
                <a:solidFill>
                  <a:schemeClr val="bg2"/>
                </a:solidFill>
                <a:latin typeface="Flexo Light" pitchFamily="50" charset="0"/>
              </a:rPr>
              <a:t> </a:t>
            </a:r>
            <a:r>
              <a:rPr lang="de-DE" dirty="0" err="1" smtClean="0">
                <a:solidFill>
                  <a:schemeClr val="bg2"/>
                </a:solidFill>
                <a:latin typeface="Flexo Light" pitchFamily="50" charset="0"/>
              </a:rPr>
              <a:t>Assesing</a:t>
            </a:r>
            <a:r>
              <a:rPr lang="de-DE" dirty="0" smtClean="0">
                <a:solidFill>
                  <a:schemeClr val="bg2"/>
                </a:solidFill>
                <a:latin typeface="Flexo Light" pitchFamily="50" charset="0"/>
              </a:rPr>
              <a:t> </a:t>
            </a:r>
            <a:r>
              <a:rPr lang="de-DE" dirty="0" err="1" smtClean="0">
                <a:solidFill>
                  <a:schemeClr val="bg2"/>
                </a:solidFill>
                <a:latin typeface="Flexo Light" pitchFamily="50" charset="0"/>
              </a:rPr>
              <a:t>the</a:t>
            </a:r>
            <a:r>
              <a:rPr lang="de-DE" dirty="0" smtClean="0">
                <a:solidFill>
                  <a:schemeClr val="bg2"/>
                </a:solidFill>
                <a:latin typeface="Flexo Light" pitchFamily="50" charset="0"/>
              </a:rPr>
              <a:t> Need </a:t>
            </a:r>
            <a:r>
              <a:rPr lang="de-DE" dirty="0" err="1" smtClean="0">
                <a:solidFill>
                  <a:schemeClr val="bg2"/>
                </a:solidFill>
                <a:latin typeface="Flexo Light" pitchFamily="50" charset="0"/>
              </a:rPr>
              <a:t>of</a:t>
            </a:r>
            <a:r>
              <a:rPr lang="de-DE" dirty="0" smtClean="0">
                <a:solidFill>
                  <a:schemeClr val="bg2"/>
                </a:solidFill>
                <a:latin typeface="Flexo Light" pitchFamily="50" charset="0"/>
              </a:rPr>
              <a:t> Translation </a:t>
            </a:r>
            <a:endParaRPr lang="de-DE" dirty="0">
              <a:solidFill>
                <a:schemeClr val="bg2"/>
              </a:solidFill>
              <a:latin typeface="Flexo Light" pitchFamily="50" charset="0"/>
            </a:endParaRPr>
          </a:p>
        </p:txBody>
      </p:sp>
      <p:sp>
        <p:nvSpPr>
          <p:cNvPr id="11" name="Richtungspfeil 10"/>
          <p:cNvSpPr/>
          <p:nvPr/>
        </p:nvSpPr>
        <p:spPr>
          <a:xfrm>
            <a:off x="3851920" y="3501008"/>
            <a:ext cx="3600400" cy="11521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bg2"/>
                </a:solidFill>
                <a:latin typeface="Flexo Light" pitchFamily="50" charset="0"/>
              </a:rPr>
              <a:t>Step</a:t>
            </a:r>
            <a:r>
              <a:rPr lang="de-DE" b="1" dirty="0" smtClean="0">
                <a:solidFill>
                  <a:schemeClr val="bg2"/>
                </a:solidFill>
                <a:latin typeface="Flexo Light" pitchFamily="50" charset="0"/>
              </a:rPr>
              <a:t> 2: </a:t>
            </a:r>
            <a:r>
              <a:rPr lang="de-DE" dirty="0" smtClean="0">
                <a:solidFill>
                  <a:schemeClr val="bg2"/>
                </a:solidFill>
                <a:latin typeface="Flexo Light" pitchFamily="50" charset="0"/>
              </a:rPr>
              <a:t>Budget </a:t>
            </a:r>
            <a:r>
              <a:rPr lang="de-DE" dirty="0" err="1" smtClean="0">
                <a:solidFill>
                  <a:schemeClr val="bg2"/>
                </a:solidFill>
                <a:latin typeface="Flexo Light" pitchFamily="50" charset="0"/>
              </a:rPr>
              <a:t>constrains</a:t>
            </a:r>
            <a:r>
              <a:rPr lang="de-DE" dirty="0" smtClean="0">
                <a:solidFill>
                  <a:schemeClr val="bg2"/>
                </a:solidFill>
                <a:latin typeface="Flexo Light" pitchFamily="50" charset="0"/>
              </a:rPr>
              <a:t> </a:t>
            </a:r>
            <a:endParaRPr lang="de-DE" dirty="0">
              <a:solidFill>
                <a:schemeClr val="bg2"/>
              </a:solidFill>
              <a:latin typeface="Flexo Light" pitchFamily="50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b="1" dirty="0" smtClean="0">
                <a:solidFill>
                  <a:prstClr val="white"/>
                </a:solidFill>
              </a:rPr>
              <a:t>Multi-Lingual </a:t>
            </a:r>
            <a:r>
              <a:rPr lang="de-DE" sz="1000" b="1" dirty="0">
                <a:solidFill>
                  <a:prstClr val="white"/>
                </a:solidFill>
              </a:rPr>
              <a:t>Communication | 14.06.2017 </a:t>
            </a:r>
            <a:r>
              <a:rPr lang="en-US" sz="1000" b="1" dirty="0">
                <a:solidFill>
                  <a:prstClr val="white"/>
                </a:solidFill>
              </a:rPr>
              <a:t>| Page </a:t>
            </a:r>
            <a:r>
              <a:rPr lang="en-US" sz="1000" b="1" dirty="0" smtClean="0">
                <a:solidFill>
                  <a:prstClr val="white"/>
                </a:solidFill>
              </a:rPr>
              <a:t>30</a:t>
            </a:r>
            <a:endParaRPr lang="de-DE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31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91440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827584" y="1988840"/>
            <a:ext cx="7920880" cy="1080120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1115616" y="2060848"/>
            <a:ext cx="74888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GB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Assessing the Need </a:t>
            </a:r>
            <a:r>
              <a:rPr lang="en-GB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of Translation and its Importance for the process of the project</a:t>
            </a:r>
            <a:r>
              <a:rPr lang="en-GB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/>
            <a:endParaRPr lang="en-GB" sz="2200" b="1" dirty="0" smtClean="0"/>
          </a:p>
          <a:p>
            <a:pPr marL="0" indent="0"/>
            <a:endParaRPr lang="en-GB" sz="2200" b="1" dirty="0" smtClean="0"/>
          </a:p>
          <a:p>
            <a:pPr marL="457200" indent="-457200">
              <a:buAutoNum type="alphaLcParenR"/>
            </a:pPr>
            <a:endParaRPr lang="en-GB" sz="2200" b="1" dirty="0"/>
          </a:p>
          <a:p>
            <a:pPr marL="457200" indent="-457200">
              <a:buAutoNum type="alphaLcParenR"/>
            </a:pPr>
            <a:endParaRPr lang="en-GB" sz="2200" b="1" dirty="0" smtClean="0"/>
          </a:p>
          <a:p>
            <a:pPr marL="457200" indent="-457200">
              <a:buAutoNum type="alphaLcParenR"/>
            </a:pPr>
            <a:endParaRPr lang="en-GB" sz="2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 smtClean="0"/>
          </a:p>
        </p:txBody>
      </p:sp>
      <p:sp>
        <p:nvSpPr>
          <p:cNvPr id="13" name="Pfeil nach unten 12"/>
          <p:cNvSpPr/>
          <p:nvPr/>
        </p:nvSpPr>
        <p:spPr>
          <a:xfrm>
            <a:off x="2483768" y="3284984"/>
            <a:ext cx="1368152" cy="158417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Business Needs</a:t>
            </a:r>
            <a:endParaRPr lang="de-DE" dirty="0"/>
          </a:p>
        </p:txBody>
      </p:sp>
      <p:sp>
        <p:nvSpPr>
          <p:cNvPr id="14" name="Pfeil nach unten 13"/>
          <p:cNvSpPr/>
          <p:nvPr/>
        </p:nvSpPr>
        <p:spPr>
          <a:xfrm>
            <a:off x="5364088" y="3212976"/>
            <a:ext cx="1368152" cy="158417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Legal Needs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0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8800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1800" y="2204864"/>
            <a:ext cx="7524576" cy="3764433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 smtClean="0">
              <a:latin typeface="Flexo Light" pitchFamily="50" charset="0"/>
            </a:endParaRPr>
          </a:p>
          <a:p>
            <a:pPr algn="ctr"/>
            <a:endParaRPr lang="de-DE" sz="2800" b="1" u="sng" dirty="0" smtClean="0">
              <a:latin typeface="Flexo Light" pitchFamily="50" charset="0"/>
            </a:endParaRPr>
          </a:p>
          <a:p>
            <a:pPr algn="ctr"/>
            <a:r>
              <a:rPr lang="de-DE" sz="2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Business Needs</a:t>
            </a:r>
          </a:p>
          <a:p>
            <a:pPr algn="ctr"/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Who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needs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to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communicate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with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whom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?</a:t>
            </a:r>
          </a:p>
          <a:p>
            <a:pPr algn="ctr"/>
            <a:endParaRPr lang="de-DE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Flexo Light" pitchFamily="50" charset="0"/>
            </a:endParaRPr>
          </a:p>
          <a:p>
            <a:pPr algn="ctr"/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Who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needs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to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understand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what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?</a:t>
            </a:r>
          </a:p>
          <a:p>
            <a:pPr algn="ctr"/>
            <a:endParaRPr lang="de-DE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Flexo Light" pitchFamily="50" charset="0"/>
            </a:endParaRPr>
          </a:p>
          <a:p>
            <a:pPr algn="ctr"/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Where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can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you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work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with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abstracts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? </a:t>
            </a:r>
            <a:r>
              <a:rPr lang="de-DE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(</a:t>
            </a:r>
            <a:r>
              <a:rPr lang="de-DE" sz="20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costs</a:t>
            </a:r>
            <a:r>
              <a:rPr lang="de-DE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)</a:t>
            </a:r>
          </a:p>
          <a:p>
            <a:pPr algn="ctr"/>
            <a:endParaRPr lang="de-DE" sz="2000" dirty="0">
              <a:latin typeface="Flexo Light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32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(II)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940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8800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1800" y="2204864"/>
            <a:ext cx="7524576" cy="3764433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 smtClean="0">
              <a:latin typeface="Flexo Light" pitchFamily="50" charset="0"/>
            </a:endParaRPr>
          </a:p>
          <a:p>
            <a:pPr algn="ctr"/>
            <a:endParaRPr lang="de-DE" sz="2800" b="1" u="sng" dirty="0" smtClean="0">
              <a:latin typeface="Flexo Light" pitchFamily="50" charset="0"/>
            </a:endParaRPr>
          </a:p>
          <a:p>
            <a:pPr algn="ctr"/>
            <a:r>
              <a:rPr lang="de-DE" sz="2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Legal Needs</a:t>
            </a:r>
          </a:p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Legal (e.g. constitutional) requirements regarding the language of the contract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(e.g. in Algeria)</a:t>
            </a:r>
          </a:p>
          <a:p>
            <a:pPr algn="ctr"/>
            <a:endParaRPr lang="en-US" sz="1600" dirty="0" smtClean="0">
              <a:solidFill>
                <a:schemeClr val="tx2">
                  <a:lumMod val="20000"/>
                  <a:lumOff val="80000"/>
                </a:schemeClr>
              </a:solidFill>
              <a:latin typeface="Flexo Light" pitchFamily="50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Laws on the language in courts (e.g. in most state courts)</a:t>
            </a:r>
            <a:endParaRPr lang="en-U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Flexo Light" pitchFamily="50" charset="0"/>
            </a:endParaRPr>
          </a:p>
          <a:p>
            <a:pPr algn="ctr"/>
            <a:r>
              <a:rPr lang="en-US" sz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Under German Law: Para. 184 S. 1 German Court Constitution Act (GVG)</a:t>
            </a:r>
          </a:p>
          <a:p>
            <a:pPr algn="ctr"/>
            <a:endParaRPr lang="de-DE" sz="1600" dirty="0" smtClean="0">
              <a:latin typeface="Flexo Light" pitchFamily="50" charset="0"/>
            </a:endParaRPr>
          </a:p>
          <a:p>
            <a:pPr algn="ctr"/>
            <a:r>
              <a:rPr lang="en-US" sz="1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Assesing</a:t>
            </a:r>
            <a:r>
              <a:rPr lang="en-US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</a:rPr>
              <a:t> the legal relevance of documents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116631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33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(III)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69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(IV)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34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7" y="1665994"/>
            <a:ext cx="928903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971600" y="2708920"/>
            <a:ext cx="7920880" cy="237626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1907704" y="2636912"/>
            <a:ext cx="70567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850" lvl="2" indent="0">
              <a:buNone/>
            </a:pPr>
            <a:endParaRPr lang="en-US" sz="2400" dirty="0"/>
          </a:p>
          <a:p>
            <a:pPr marL="196850" lvl="2" indent="0">
              <a:buNone/>
            </a:pPr>
            <a:r>
              <a:rPr lang="en-US" sz="2400" b="1" dirty="0" smtClean="0"/>
              <a:t>Understanding the law:</a:t>
            </a:r>
            <a:r>
              <a:rPr lang="en-US" sz="2400" dirty="0" smtClean="0"/>
              <a:t> equality of </a:t>
            </a:r>
            <a:r>
              <a:rPr lang="en-US" sz="2400" b="1" dirty="0" smtClean="0"/>
              <a:t>several languages</a:t>
            </a:r>
            <a:r>
              <a:rPr lang="en-US" sz="2400" dirty="0" smtClean="0"/>
              <a:t> and its impact on understanding the law (Europe / multiple German examples of wrong translation of the law) </a:t>
            </a:r>
            <a:r>
              <a:rPr lang="en-US" sz="2000" i="1" dirty="0" smtClean="0"/>
              <a:t>(Subject to ….) (a coma …)</a:t>
            </a:r>
            <a:endParaRPr lang="en-GB" sz="2400" i="1" dirty="0"/>
          </a:p>
          <a:p>
            <a:pPr marL="457200" indent="-457200">
              <a:buAutoNum type="alphaLcParenR"/>
            </a:pPr>
            <a:endParaRPr lang="en-GB" sz="2400" b="1" dirty="0" smtClean="0"/>
          </a:p>
        </p:txBody>
      </p:sp>
      <p:sp>
        <p:nvSpPr>
          <p:cNvPr id="2" name="Pfeil nach rechts 1"/>
          <p:cNvSpPr/>
          <p:nvPr/>
        </p:nvSpPr>
        <p:spPr>
          <a:xfrm>
            <a:off x="1115616" y="306896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(V)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35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28903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971600" y="2708920"/>
            <a:ext cx="7272809" cy="24482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2123728" y="3068960"/>
            <a:ext cx="60486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/>
              <a:t>Thinking ahead: Dispute Resolution Regime</a:t>
            </a:r>
            <a:r>
              <a:rPr lang="en-GB" sz="2200" b="1" dirty="0"/>
              <a:t> </a:t>
            </a:r>
            <a:r>
              <a:rPr lang="de-DE" sz="2200" i="1" dirty="0" err="1" smtClean="0"/>
              <a:t>consequences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of</a:t>
            </a:r>
            <a:r>
              <a:rPr lang="de-DE" sz="2200" i="1" dirty="0" smtClean="0"/>
              <a:t> different </a:t>
            </a:r>
            <a:r>
              <a:rPr lang="de-DE" sz="2200" i="1" dirty="0" err="1" smtClean="0"/>
              <a:t>options</a:t>
            </a:r>
            <a:endParaRPr lang="de-DE" sz="2200" i="1" dirty="0" smtClean="0"/>
          </a:p>
          <a:p>
            <a:pPr lvl="3" indent="-342900">
              <a:buFont typeface="Wingdings" panose="05000000000000000000" pitchFamily="2" charset="2"/>
              <a:buChar char="ü"/>
            </a:pPr>
            <a:r>
              <a:rPr lang="de-DE" sz="2000" i="1" dirty="0" err="1" smtClean="0"/>
              <a:t>translation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costs</a:t>
            </a:r>
            <a:r>
              <a:rPr lang="de-DE" sz="2000" i="1" dirty="0" smtClean="0"/>
              <a:t> (</a:t>
            </a:r>
            <a:r>
              <a:rPr lang="de-DE" sz="2000" i="1" dirty="0" err="1" smtClean="0"/>
              <a:t>clause</a:t>
            </a:r>
            <a:r>
              <a:rPr lang="de-DE" sz="2000" i="1" dirty="0" smtClean="0"/>
              <a:t> on </a:t>
            </a:r>
            <a:r>
              <a:rPr lang="de-DE" sz="2000" i="1" dirty="0" err="1" smtClean="0"/>
              <a:t>annexes</a:t>
            </a:r>
            <a:r>
              <a:rPr lang="de-DE" sz="2000" i="1" dirty="0" smtClean="0"/>
              <a:t>)</a:t>
            </a:r>
          </a:p>
          <a:p>
            <a:pPr lvl="3" indent="-342900">
              <a:buFont typeface="Wingdings" panose="05000000000000000000" pitchFamily="2" charset="2"/>
              <a:buChar char="ü"/>
            </a:pPr>
            <a:r>
              <a:rPr lang="de-DE" sz="2000" i="1" dirty="0" err="1" smtClean="0"/>
              <a:t>evidence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taking</a:t>
            </a:r>
            <a:r>
              <a:rPr lang="de-DE" sz="2000" i="1" dirty="0" smtClean="0"/>
              <a:t> (</a:t>
            </a:r>
            <a:r>
              <a:rPr lang="de-DE" sz="2000" i="1" dirty="0" err="1" smtClean="0"/>
              <a:t>costs</a:t>
            </a:r>
            <a:r>
              <a:rPr lang="de-DE" sz="2000" i="1" dirty="0" smtClean="0"/>
              <a:t> and </a:t>
            </a:r>
            <a:r>
              <a:rPr lang="de-DE" sz="2000" i="1" dirty="0" err="1" smtClean="0"/>
              <a:t>risks</a:t>
            </a:r>
            <a:r>
              <a:rPr lang="de-DE" sz="2000" i="1" dirty="0" smtClean="0"/>
              <a:t>)</a:t>
            </a:r>
          </a:p>
          <a:p>
            <a:pPr lvl="3" indent="-342900">
              <a:buFont typeface="Wingdings" panose="05000000000000000000" pitchFamily="2" charset="2"/>
              <a:buChar char="ü"/>
            </a:pPr>
            <a:r>
              <a:rPr lang="de-DE" sz="2000" i="1" dirty="0" err="1" smtClean="0"/>
              <a:t>risks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interpretation</a:t>
            </a:r>
            <a:r>
              <a:rPr lang="de-DE" sz="2000" i="1" dirty="0" smtClean="0"/>
              <a:t> </a:t>
            </a:r>
            <a:endParaRPr lang="en-GB" sz="2000" i="1" dirty="0"/>
          </a:p>
          <a:p>
            <a:pPr marL="457200" indent="-457200">
              <a:buAutoNum type="alphaLcParenR"/>
            </a:pPr>
            <a:endParaRPr lang="en-GB" sz="2400" b="1" dirty="0" smtClean="0"/>
          </a:p>
        </p:txBody>
      </p:sp>
      <p:sp>
        <p:nvSpPr>
          <p:cNvPr id="9" name="Pfeil nach rechts 8"/>
          <p:cNvSpPr/>
          <p:nvPr/>
        </p:nvSpPr>
        <p:spPr>
          <a:xfrm>
            <a:off x="1115616" y="306896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(VI)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36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28903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683569" y="2132856"/>
            <a:ext cx="7992888" cy="46085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755576" y="2276872"/>
            <a:ext cx="88569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2400" b="1" dirty="0" err="1" smtClean="0"/>
              <a:t>Assessing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Impact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Translation Errors</a:t>
            </a:r>
            <a:endParaRPr lang="en-GB" sz="2400" b="1" dirty="0" smtClean="0"/>
          </a:p>
        </p:txBody>
      </p:sp>
      <p:grpSp>
        <p:nvGrpSpPr>
          <p:cNvPr id="9" name="Gruppierung 2"/>
          <p:cNvGrpSpPr>
            <a:grpSpLocks/>
          </p:cNvGrpSpPr>
          <p:nvPr/>
        </p:nvGrpSpPr>
        <p:grpSpPr bwMode="auto">
          <a:xfrm>
            <a:off x="1187624" y="2780555"/>
            <a:ext cx="7272337" cy="3960813"/>
            <a:chOff x="900113" y="1196975"/>
            <a:chExt cx="7272337" cy="3960813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00113" y="1196975"/>
              <a:ext cx="1800225" cy="39608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  <a:extLst/>
          </p:spPr>
          <p:txBody>
            <a:bodyPr/>
            <a:lstStyle/>
            <a:p>
              <a:pPr marL="0" lvl="1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Probability</a:t>
              </a:r>
            </a:p>
            <a:p>
              <a:pPr marL="0" lvl="1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of Realisation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700338" y="1196975"/>
              <a:ext cx="5472112" cy="431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en-GB" sz="1400" b="1" u="none" dirty="0" smtClean="0">
                  <a:sym typeface="Wingdings" pitchFamily="2" charset="2"/>
                </a:rPr>
                <a:t>Probable  Amount of Damage</a:t>
              </a:r>
              <a:endParaRPr lang="en-GB" sz="1400" b="1" u="none" dirty="0">
                <a:sym typeface="Wingdings" pitchFamily="2" charset="2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690813" y="2133600"/>
              <a:ext cx="1368425" cy="50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059238" y="2133600"/>
              <a:ext cx="1368425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427663" y="2133600"/>
              <a:ext cx="1368425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6796088" y="2133600"/>
              <a:ext cx="1368425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690813" y="2636838"/>
              <a:ext cx="1368425" cy="504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4059238" y="2636838"/>
              <a:ext cx="1368425" cy="5048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427663" y="2636838"/>
              <a:ext cx="1368425" cy="504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796088" y="2636838"/>
              <a:ext cx="1368425" cy="504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690813" y="3141663"/>
              <a:ext cx="1368425" cy="5032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4059238" y="3141663"/>
              <a:ext cx="1368425" cy="5032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27663" y="3141663"/>
              <a:ext cx="1368425" cy="5032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6796088" y="3141663"/>
              <a:ext cx="1368425" cy="5032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690813" y="3644900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4059238" y="3644900"/>
              <a:ext cx="1368425" cy="504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427663" y="3644900"/>
              <a:ext cx="1368425" cy="504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6796088" y="3644900"/>
              <a:ext cx="1368425" cy="504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690813" y="4149725"/>
              <a:ext cx="1368425" cy="5032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059238" y="4149725"/>
              <a:ext cx="1368425" cy="5032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5427663" y="4149725"/>
              <a:ext cx="1368425" cy="50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6796088" y="4149725"/>
              <a:ext cx="1368425" cy="50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2690813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4059238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427663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6796088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331913" y="2133600"/>
              <a:ext cx="1368425" cy="503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en-GB" sz="1400" b="1" u="none" dirty="0" smtClean="0">
                  <a:sym typeface="Wingdings" pitchFamily="2" charset="2"/>
                </a:rPr>
                <a:t>often</a:t>
              </a:r>
              <a:endParaRPr lang="en-GB" sz="1400" b="1" u="none" dirty="0">
                <a:sym typeface="Wingdings" pitchFamily="2" charset="2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331913" y="2636838"/>
              <a:ext cx="1368425" cy="5048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probable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1331913" y="3141663"/>
              <a:ext cx="1368425" cy="5032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sometimes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1331913" y="3644900"/>
              <a:ext cx="1368425" cy="5048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seldom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1331913" y="4149725"/>
              <a:ext cx="1368425" cy="5032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unlikely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1331913" y="4652963"/>
              <a:ext cx="1368425" cy="5048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Not imaginable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700338" y="1628775"/>
              <a:ext cx="1366837" cy="5048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de-DE" sz="1400" b="1" i="1" u="none" dirty="0" smtClean="0">
                  <a:latin typeface="Arial" charset="0"/>
                  <a:ea typeface="ＭＳ Ｐゴシック" charset="0"/>
                  <a:sym typeface="Wingdings" charset="0"/>
                </a:rPr>
                <a:t>De </a:t>
              </a:r>
              <a:r>
                <a:rPr lang="de-DE" sz="1400" b="1" i="1" u="none" dirty="0" err="1" smtClean="0">
                  <a:latin typeface="Arial" charset="0"/>
                  <a:ea typeface="ＭＳ Ｐゴシック" charset="0"/>
                  <a:sym typeface="Wingdings" charset="0"/>
                </a:rPr>
                <a:t>minimis</a:t>
              </a:r>
              <a:endParaRPr lang="de-DE" sz="1400" b="1" i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4067175" y="1628775"/>
              <a:ext cx="1368425" cy="504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en-GB" sz="1400" b="1" u="none" dirty="0" smtClean="0">
                  <a:sym typeface="Wingdings" pitchFamily="2" charset="2"/>
                </a:rPr>
                <a:t>slight</a:t>
              </a:r>
              <a:endParaRPr lang="en-GB" sz="1400" b="1" u="none" dirty="0">
                <a:sym typeface="Wingdings" pitchFamily="2" charset="2"/>
              </a:endParaRP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5435600" y="1628775"/>
              <a:ext cx="1368425" cy="504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critical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6804025" y="1628775"/>
              <a:ext cx="1368425" cy="504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disastrous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cxnSp>
          <p:nvCxnSpPr>
            <p:cNvPr id="48" name="Gerade Verbindung 47"/>
            <p:cNvCxnSpPr>
              <a:cxnSpLocks noChangeShapeType="1"/>
            </p:cNvCxnSpPr>
            <p:nvPr/>
          </p:nvCxnSpPr>
          <p:spPr bwMode="auto">
            <a:xfrm>
              <a:off x="1331913" y="2636838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>
              <a:cxnSpLocks noChangeShapeType="1"/>
            </p:cNvCxnSpPr>
            <p:nvPr/>
          </p:nvCxnSpPr>
          <p:spPr bwMode="auto">
            <a:xfrm>
              <a:off x="1331913" y="3141663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>
              <a:cxnSpLocks noChangeShapeType="1"/>
            </p:cNvCxnSpPr>
            <p:nvPr/>
          </p:nvCxnSpPr>
          <p:spPr bwMode="auto">
            <a:xfrm>
              <a:off x="1331913" y="3644900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>
              <a:cxnSpLocks noChangeShapeType="1"/>
            </p:cNvCxnSpPr>
            <p:nvPr/>
          </p:nvCxnSpPr>
          <p:spPr bwMode="auto">
            <a:xfrm>
              <a:off x="1331913" y="4149725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>
              <a:cxnSpLocks noChangeShapeType="1"/>
            </p:cNvCxnSpPr>
            <p:nvPr/>
          </p:nvCxnSpPr>
          <p:spPr bwMode="auto">
            <a:xfrm>
              <a:off x="1331913" y="4652963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>
              <a:cxnSpLocks noChangeShapeType="1"/>
            </p:cNvCxnSpPr>
            <p:nvPr/>
          </p:nvCxnSpPr>
          <p:spPr bwMode="auto">
            <a:xfrm>
              <a:off x="900113" y="5157788"/>
              <a:ext cx="726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>
              <a:cxnSpLocks noChangeShapeType="1"/>
            </p:cNvCxnSpPr>
            <p:nvPr/>
          </p:nvCxnSpPr>
          <p:spPr bwMode="auto">
            <a:xfrm>
              <a:off x="1331913" y="2133600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>
              <a:cxnSpLocks noChangeShapeType="1"/>
            </p:cNvCxnSpPr>
            <p:nvPr/>
          </p:nvCxnSpPr>
          <p:spPr bwMode="auto">
            <a:xfrm flipV="1">
              <a:off x="2690813" y="1196975"/>
              <a:ext cx="9525" cy="3951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>
              <a:cxnSpLocks noChangeShapeType="1"/>
            </p:cNvCxnSpPr>
            <p:nvPr/>
          </p:nvCxnSpPr>
          <p:spPr bwMode="auto">
            <a:xfrm flipV="1">
              <a:off x="4059238" y="1628775"/>
              <a:ext cx="0" cy="3519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>
              <a:cxnSpLocks noChangeShapeType="1"/>
            </p:cNvCxnSpPr>
            <p:nvPr/>
          </p:nvCxnSpPr>
          <p:spPr bwMode="auto">
            <a:xfrm flipV="1">
              <a:off x="5427663" y="1628775"/>
              <a:ext cx="0" cy="3519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>
              <a:cxnSpLocks noChangeShapeType="1"/>
            </p:cNvCxnSpPr>
            <p:nvPr/>
          </p:nvCxnSpPr>
          <p:spPr bwMode="auto">
            <a:xfrm flipV="1">
              <a:off x="6796088" y="1628775"/>
              <a:ext cx="0" cy="3519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>
              <a:cxnSpLocks noChangeShapeType="1"/>
            </p:cNvCxnSpPr>
            <p:nvPr/>
          </p:nvCxnSpPr>
          <p:spPr bwMode="auto">
            <a:xfrm flipV="1">
              <a:off x="8164513" y="1196975"/>
              <a:ext cx="7937" cy="3951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499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(VII)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37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28903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683569" y="2132856"/>
            <a:ext cx="7992888" cy="46085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755576" y="2276872"/>
            <a:ext cx="88569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2400" b="1" dirty="0" err="1" smtClean="0"/>
              <a:t>Assessing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Impact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Translation Errors</a:t>
            </a:r>
          </a:p>
          <a:p>
            <a:pPr marL="0" indent="0"/>
            <a:endParaRPr lang="en-GB" sz="2400" b="1" dirty="0" smtClean="0"/>
          </a:p>
        </p:txBody>
      </p:sp>
      <p:grpSp>
        <p:nvGrpSpPr>
          <p:cNvPr id="9" name="Gruppierung 2"/>
          <p:cNvGrpSpPr>
            <a:grpSpLocks/>
          </p:cNvGrpSpPr>
          <p:nvPr/>
        </p:nvGrpSpPr>
        <p:grpSpPr bwMode="auto">
          <a:xfrm>
            <a:off x="1187624" y="2780555"/>
            <a:ext cx="7272337" cy="3960813"/>
            <a:chOff x="900113" y="1196975"/>
            <a:chExt cx="7272337" cy="3960813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00113" y="1196975"/>
              <a:ext cx="1800225" cy="39608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  <a:extLst/>
          </p:spPr>
          <p:txBody>
            <a:bodyPr/>
            <a:lstStyle/>
            <a:p>
              <a:pPr marL="0" lvl="1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Probability</a:t>
              </a:r>
            </a:p>
            <a:p>
              <a:pPr marL="0" lvl="1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of Realisation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700338" y="1196975"/>
              <a:ext cx="5472112" cy="431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en-GB" sz="1400" b="1" u="none" dirty="0" smtClean="0">
                  <a:sym typeface="Wingdings" pitchFamily="2" charset="2"/>
                </a:rPr>
                <a:t>Probable  Amount of Damage</a:t>
              </a:r>
              <a:endParaRPr lang="en-GB" sz="1400" b="1" u="none" dirty="0">
                <a:sym typeface="Wingdings" pitchFamily="2" charset="2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690813" y="2133600"/>
              <a:ext cx="1368425" cy="50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059238" y="2133600"/>
              <a:ext cx="1368425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427663" y="2133600"/>
              <a:ext cx="1368425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6796088" y="2133600"/>
              <a:ext cx="1368425" cy="503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690813" y="2636838"/>
              <a:ext cx="1368425" cy="504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4059238" y="2636838"/>
              <a:ext cx="1368425" cy="5048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5427663" y="2636838"/>
              <a:ext cx="1368425" cy="504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6796088" y="2636838"/>
              <a:ext cx="1368425" cy="504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690813" y="3141663"/>
              <a:ext cx="1368425" cy="5032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4059238" y="3141663"/>
              <a:ext cx="1368425" cy="5032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27663" y="3141663"/>
              <a:ext cx="1368425" cy="5032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6796088" y="3141663"/>
              <a:ext cx="1368425" cy="5032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690813" y="3644900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4059238" y="3644900"/>
              <a:ext cx="1368425" cy="504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5427663" y="3644900"/>
              <a:ext cx="1368425" cy="504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6796088" y="3644900"/>
              <a:ext cx="1368425" cy="504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690813" y="4149725"/>
              <a:ext cx="1368425" cy="5032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059238" y="4149725"/>
              <a:ext cx="1368425" cy="5032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5427663" y="4149725"/>
              <a:ext cx="1368425" cy="50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6796088" y="4149725"/>
              <a:ext cx="1368425" cy="50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2690813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4059238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427663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6796088" y="4652963"/>
              <a:ext cx="1368425" cy="5048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endParaRPr lang="de-DE" b="1" u="none" dirty="0">
                <a:solidFill>
                  <a:schemeClr val="bg1"/>
                </a:solidFill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331913" y="2133600"/>
              <a:ext cx="1368425" cy="503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en-GB" sz="1400" b="1" u="none" dirty="0" smtClean="0">
                  <a:sym typeface="Wingdings" pitchFamily="2" charset="2"/>
                </a:rPr>
                <a:t>often</a:t>
              </a:r>
              <a:endParaRPr lang="en-GB" sz="1400" b="1" u="none" dirty="0">
                <a:sym typeface="Wingdings" pitchFamily="2" charset="2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331913" y="2636838"/>
              <a:ext cx="1368425" cy="5048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probable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1331913" y="3141663"/>
              <a:ext cx="1368425" cy="5032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sometimes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1331913" y="3644900"/>
              <a:ext cx="1368425" cy="5048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seldom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1331913" y="4149725"/>
              <a:ext cx="1368425" cy="5032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unlikely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1331913" y="4652963"/>
              <a:ext cx="1368425" cy="5048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Not imaginable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700338" y="1628775"/>
              <a:ext cx="1366837" cy="5048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de-DE" sz="1400" b="1" i="1" u="none" dirty="0" smtClean="0">
                  <a:latin typeface="Arial" charset="0"/>
                  <a:ea typeface="ＭＳ Ｐゴシック" charset="0"/>
                  <a:sym typeface="Wingdings" charset="0"/>
                </a:rPr>
                <a:t>De </a:t>
              </a:r>
              <a:r>
                <a:rPr lang="de-DE" sz="1400" b="1" i="1" u="none" dirty="0" err="1" smtClean="0">
                  <a:latin typeface="Arial" charset="0"/>
                  <a:ea typeface="ＭＳ Ｐゴシック" charset="0"/>
                  <a:sym typeface="Wingdings" charset="0"/>
                </a:rPr>
                <a:t>minimis</a:t>
              </a:r>
              <a:endParaRPr lang="de-DE" sz="1400" b="1" i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4067175" y="1628775"/>
              <a:ext cx="1368425" cy="504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</a:pPr>
              <a:r>
                <a:rPr lang="en-GB" sz="1400" b="1" u="none" dirty="0" smtClean="0">
                  <a:sym typeface="Wingdings" pitchFamily="2" charset="2"/>
                </a:rPr>
                <a:t>slight</a:t>
              </a:r>
              <a:endParaRPr lang="en-GB" sz="1400" b="1" u="none" dirty="0">
                <a:sym typeface="Wingdings" pitchFamily="2" charset="2"/>
              </a:endParaRP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5435600" y="1628775"/>
              <a:ext cx="1368425" cy="504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critical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6804025" y="1628775"/>
              <a:ext cx="1368425" cy="504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lvl="1" algn="ctr">
                <a:spcBef>
                  <a:spcPct val="20000"/>
                </a:spcBef>
                <a:buClr>
                  <a:schemeClr val="bg2"/>
                </a:buClr>
                <a:buSzPct val="75000"/>
                <a:defRPr/>
              </a:pPr>
              <a:r>
                <a:rPr lang="en-GB" sz="1400" b="1" u="none" dirty="0" smtClean="0">
                  <a:latin typeface="Arial" charset="0"/>
                  <a:ea typeface="ＭＳ Ｐゴシック" charset="0"/>
                  <a:sym typeface="Wingdings" charset="0"/>
                </a:rPr>
                <a:t>disastrous</a:t>
              </a:r>
              <a:endParaRPr lang="en-GB" sz="1400" b="1" u="none" dirty="0"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cxnSp>
          <p:nvCxnSpPr>
            <p:cNvPr id="48" name="Gerade Verbindung 47"/>
            <p:cNvCxnSpPr>
              <a:cxnSpLocks noChangeShapeType="1"/>
            </p:cNvCxnSpPr>
            <p:nvPr/>
          </p:nvCxnSpPr>
          <p:spPr bwMode="auto">
            <a:xfrm>
              <a:off x="1331913" y="2636838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>
              <a:cxnSpLocks noChangeShapeType="1"/>
            </p:cNvCxnSpPr>
            <p:nvPr/>
          </p:nvCxnSpPr>
          <p:spPr bwMode="auto">
            <a:xfrm>
              <a:off x="1331913" y="3141663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>
              <a:cxnSpLocks noChangeShapeType="1"/>
            </p:cNvCxnSpPr>
            <p:nvPr/>
          </p:nvCxnSpPr>
          <p:spPr bwMode="auto">
            <a:xfrm>
              <a:off x="1331913" y="3644900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>
              <a:cxnSpLocks noChangeShapeType="1"/>
            </p:cNvCxnSpPr>
            <p:nvPr/>
          </p:nvCxnSpPr>
          <p:spPr bwMode="auto">
            <a:xfrm>
              <a:off x="1331913" y="4149725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>
              <a:cxnSpLocks noChangeShapeType="1"/>
            </p:cNvCxnSpPr>
            <p:nvPr/>
          </p:nvCxnSpPr>
          <p:spPr bwMode="auto">
            <a:xfrm>
              <a:off x="1331913" y="4652963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>
              <a:cxnSpLocks noChangeShapeType="1"/>
            </p:cNvCxnSpPr>
            <p:nvPr/>
          </p:nvCxnSpPr>
          <p:spPr bwMode="auto">
            <a:xfrm>
              <a:off x="900113" y="5157788"/>
              <a:ext cx="726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>
              <a:cxnSpLocks noChangeShapeType="1"/>
            </p:cNvCxnSpPr>
            <p:nvPr/>
          </p:nvCxnSpPr>
          <p:spPr bwMode="auto">
            <a:xfrm>
              <a:off x="1331913" y="2133600"/>
              <a:ext cx="683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>
              <a:cxnSpLocks noChangeShapeType="1"/>
            </p:cNvCxnSpPr>
            <p:nvPr/>
          </p:nvCxnSpPr>
          <p:spPr bwMode="auto">
            <a:xfrm flipV="1">
              <a:off x="2690813" y="1196975"/>
              <a:ext cx="9525" cy="3951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>
              <a:cxnSpLocks noChangeShapeType="1"/>
            </p:cNvCxnSpPr>
            <p:nvPr/>
          </p:nvCxnSpPr>
          <p:spPr bwMode="auto">
            <a:xfrm flipV="1">
              <a:off x="4059238" y="1628775"/>
              <a:ext cx="0" cy="3519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>
              <a:cxnSpLocks noChangeShapeType="1"/>
            </p:cNvCxnSpPr>
            <p:nvPr/>
          </p:nvCxnSpPr>
          <p:spPr bwMode="auto">
            <a:xfrm flipV="1">
              <a:off x="5427663" y="1628775"/>
              <a:ext cx="0" cy="3519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>
              <a:cxnSpLocks noChangeShapeType="1"/>
            </p:cNvCxnSpPr>
            <p:nvPr/>
          </p:nvCxnSpPr>
          <p:spPr bwMode="auto">
            <a:xfrm flipV="1">
              <a:off x="6796088" y="1628775"/>
              <a:ext cx="0" cy="3519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>
              <a:cxnSpLocks noChangeShapeType="1"/>
            </p:cNvCxnSpPr>
            <p:nvPr/>
          </p:nvCxnSpPr>
          <p:spPr bwMode="auto">
            <a:xfrm flipV="1">
              <a:off x="8164513" y="1196975"/>
              <a:ext cx="7937" cy="3951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_s1379364"/>
          <p:cNvSpPr>
            <a:spLocks noChangeArrowheads="1"/>
          </p:cNvSpPr>
          <p:nvPr/>
        </p:nvSpPr>
        <p:spPr bwMode="auto">
          <a:xfrm>
            <a:off x="2771675" y="2780928"/>
            <a:ext cx="4608637" cy="2951163"/>
          </a:xfrm>
          <a:prstGeom prst="ellipse">
            <a:avLst/>
          </a:prstGeom>
          <a:solidFill>
            <a:srgbClr val="FF3300">
              <a:alpha val="50195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xample of Annexes,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often </a:t>
            </a:r>
            <a:r>
              <a:rPr lang="en-US" sz="2400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understimated</a:t>
            </a:r>
            <a:endParaRPr lang="en-US" sz="2400" dirty="0" smtClean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indent="12700" algn="ctr"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(example: </a:t>
            </a:r>
            <a:r>
              <a:rPr lang="en-US" sz="2400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google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translated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marketing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materials in annexes)</a:t>
            </a:r>
            <a:endParaRPr lang="en-US" sz="24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C. Risk Assessment (VIII)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38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4" y="1484784"/>
            <a:ext cx="9289032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7"/>
          <p:cNvSpPr>
            <a:spLocks noChangeArrowheads="1"/>
          </p:cNvSpPr>
          <p:nvPr/>
        </p:nvSpPr>
        <p:spPr bwMode="auto">
          <a:xfrm>
            <a:off x="827584" y="2924944"/>
            <a:ext cx="7848872" cy="648072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r>
              <a:rPr lang="de-DE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2. Budget </a:t>
            </a:r>
            <a:r>
              <a:rPr lang="de-DE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Constraints</a:t>
            </a:r>
            <a:endParaRPr lang="de-DE" sz="2400" b="1" dirty="0">
              <a:solidFill>
                <a:schemeClr val="tx2">
                  <a:lumMod val="20000"/>
                  <a:lumOff val="80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WEER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839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54432"/>
              </p:ext>
            </p:extLst>
          </p:nvPr>
        </p:nvGraphicFramePr>
        <p:xfrm>
          <a:off x="323528" y="1844824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Risks: Overview</a:t>
            </a:r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39</a:t>
            </a:r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:\brödermann\Brödermann auf Reisen\IMG_4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856010"/>
            <a:ext cx="5832475" cy="412750"/>
          </a:xfrm>
        </p:spPr>
        <p:txBody>
          <a:bodyPr/>
          <a:lstStyle/>
          <a:p>
            <a:r>
              <a:rPr lang="de-DE" b="1" dirty="0" err="1" smtClean="0"/>
              <a:t>Assumptions</a:t>
            </a:r>
            <a:r>
              <a:rPr lang="de-DE" b="1" dirty="0" smtClean="0"/>
              <a:t> </a:t>
            </a:r>
            <a:br>
              <a:rPr lang="de-DE" b="1" dirty="0" smtClean="0"/>
            </a:br>
            <a:endParaRPr lang="en-GB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1" name="Rechteck 7"/>
          <p:cNvSpPr>
            <a:spLocks noChangeArrowheads="1"/>
          </p:cNvSpPr>
          <p:nvPr/>
        </p:nvSpPr>
        <p:spPr bwMode="auto">
          <a:xfrm>
            <a:off x="323528" y="2276872"/>
            <a:ext cx="8064896" cy="201622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79512" y="5949280"/>
            <a:ext cx="8892790" cy="44538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0">
              <a:buNone/>
            </a:pP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are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aware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problems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risks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multi-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language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communication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1950" lvl="2" indent="0">
              <a:buNone/>
            </a:pPr>
            <a:endParaRPr lang="de-DE" sz="2400" dirty="0"/>
          </a:p>
          <a:p>
            <a:pPr marL="361950" lvl="2" indent="0">
              <a:buNone/>
            </a:pPr>
            <a:endParaRPr lang="de-DE" sz="2400" dirty="0" smtClean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43706" y="2276872"/>
            <a:ext cx="8100702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Some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of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you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know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the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trouble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,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pain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and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effort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of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learning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a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foreign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language</a:t>
            </a:r>
            <a:endParaRPr lang="de-DE" sz="2200" dirty="0" smtClean="0">
              <a:solidFill>
                <a:schemeClr val="accent1">
                  <a:lumMod val="50000"/>
                </a:schemeClr>
              </a:solidFill>
              <a:latin typeface="Flexo Light" pitchFamily="50" charset="0"/>
            </a:endParaRPr>
          </a:p>
          <a:p>
            <a:pPr lvl="2"/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Some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of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you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speak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only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English (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or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American?)</a:t>
            </a:r>
          </a:p>
          <a:p>
            <a:pPr lvl="2"/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All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of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you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have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had</a:t>
            </a: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multi-</a:t>
            </a:r>
            <a:r>
              <a:rPr lang="de-DE" sz="2200" b="1" dirty="0" err="1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language</a:t>
            </a: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sz="22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experiences</a:t>
            </a:r>
            <a:endParaRPr lang="de-DE" sz="2200" b="1" dirty="0" smtClean="0">
              <a:solidFill>
                <a:schemeClr val="accent1">
                  <a:lumMod val="50000"/>
                </a:schemeClr>
              </a:solidFill>
              <a:latin typeface="Flexo Light" pitchFamily="50" charset="0"/>
            </a:endParaRPr>
          </a:p>
          <a:p>
            <a:pPr lvl="2"/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Multi-lingual Business 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negotiations</a:t>
            </a:r>
            <a:endParaRPr lang="de-DE" sz="2200" dirty="0" smtClean="0">
              <a:solidFill>
                <a:schemeClr val="accent1">
                  <a:lumMod val="50000"/>
                </a:schemeClr>
              </a:solidFill>
              <a:latin typeface="Flexo Light" pitchFamily="50" charset="0"/>
            </a:endParaRPr>
          </a:p>
          <a:p>
            <a:pPr lvl="2"/>
            <a:endParaRPr lang="de-DE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868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– Internal level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40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19572" y="3789040"/>
            <a:ext cx="7992888" cy="237626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55576" y="3789040"/>
            <a:ext cx="80648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/>
            <a:r>
              <a:rPr lang="en-GB" sz="2200" b="1" dirty="0" smtClean="0">
                <a:latin typeface="Flexo Light" pitchFamily="50" charset="0"/>
              </a:rPr>
              <a:t>1. Internal level: </a:t>
            </a:r>
          </a:p>
          <a:p>
            <a:pPr marL="638175" indent="-457200">
              <a:buFont typeface="+mj-lt"/>
              <a:buAutoNum type="alphaLcParenR"/>
            </a:pPr>
            <a:r>
              <a:rPr lang="en-GB" sz="2200" dirty="0" smtClean="0">
                <a:latin typeface="Flexo Light" pitchFamily="50" charset="0"/>
              </a:rPr>
              <a:t>Raise the </a:t>
            </a:r>
            <a:r>
              <a:rPr lang="en-GB" sz="2200" b="1" dirty="0" smtClean="0">
                <a:latin typeface="Flexo Light" pitchFamily="50" charset="0"/>
              </a:rPr>
              <a:t>Awareness </a:t>
            </a:r>
            <a:r>
              <a:rPr lang="en-GB" sz="2200" dirty="0" smtClean="0">
                <a:latin typeface="Flexo Light" pitchFamily="50" charset="0"/>
              </a:rPr>
              <a:t>of the Risks with the Stakeholders in the Project </a:t>
            </a:r>
          </a:p>
          <a:p>
            <a:pPr marL="638175" indent="-457200">
              <a:buFont typeface="+mj-lt"/>
              <a:buAutoNum type="alphaLcParenR"/>
            </a:pPr>
            <a:r>
              <a:rPr lang="en-GB" sz="2200" dirty="0" smtClean="0">
                <a:latin typeface="Flexo Light" pitchFamily="50" charset="0"/>
              </a:rPr>
              <a:t>Determine your </a:t>
            </a:r>
            <a:r>
              <a:rPr lang="en-GB" sz="2200" b="1" dirty="0" smtClean="0">
                <a:latin typeface="Flexo Light" pitchFamily="50" charset="0"/>
              </a:rPr>
              <a:t>linguistic options</a:t>
            </a:r>
            <a:r>
              <a:rPr lang="en-GB" sz="2000" dirty="0" smtClean="0">
                <a:latin typeface="Flexo Light" pitchFamily="50" charset="0"/>
              </a:rPr>
              <a:t> </a:t>
            </a:r>
            <a:r>
              <a:rPr lang="en-GB" sz="2000" i="1" dirty="0" smtClean="0">
                <a:latin typeface="Flexo Light" pitchFamily="50" charset="0"/>
              </a:rPr>
              <a:t>(team intern/extern)</a:t>
            </a:r>
          </a:p>
          <a:p>
            <a:pPr marL="714375" indent="0">
              <a:buFont typeface="Wingdings" panose="05000000000000000000" pitchFamily="2" charset="2"/>
              <a:buChar char="v"/>
            </a:pPr>
            <a:r>
              <a:rPr lang="en-GB" sz="2000" i="1" dirty="0">
                <a:latin typeface="Flexo Light" pitchFamily="50" charset="0"/>
              </a:rPr>
              <a:t> </a:t>
            </a:r>
            <a:r>
              <a:rPr lang="en-GB" sz="2000" i="1" dirty="0" smtClean="0">
                <a:latin typeface="Flexo Light" pitchFamily="50" charset="0"/>
              </a:rPr>
              <a:t>lawyer: Language + Comparative legal thinking</a:t>
            </a:r>
          </a:p>
          <a:p>
            <a:pPr marL="638175" indent="-457200">
              <a:buFont typeface="+mj-lt"/>
              <a:buAutoNum type="alphaLcParenR"/>
            </a:pPr>
            <a:r>
              <a:rPr lang="en-GB" sz="2200" dirty="0" smtClean="0">
                <a:latin typeface="Flexo Light" pitchFamily="50" charset="0"/>
              </a:rPr>
              <a:t>Organise the necessary </a:t>
            </a:r>
            <a:r>
              <a:rPr lang="en-GB" sz="2200" b="1" dirty="0" smtClean="0">
                <a:latin typeface="Flexo Light" pitchFamily="50" charset="0"/>
              </a:rPr>
              <a:t>budget</a:t>
            </a:r>
            <a:endParaRPr lang="en-GB" sz="2200" b="1" dirty="0">
              <a:latin typeface="Flexo Light" pitchFamily="50" charset="0"/>
            </a:endParaRPr>
          </a:p>
          <a:p>
            <a:pPr marL="0" indent="0"/>
            <a:endParaRPr lang="en-GB" sz="2400" dirty="0"/>
          </a:p>
          <a:p>
            <a:pPr marL="0" indent="0"/>
            <a:endParaRPr lang="en-GB" sz="2400" dirty="0" smtClean="0"/>
          </a:p>
          <a:p>
            <a:pPr marL="457200" indent="-457200">
              <a:buAutoNum type="arabicPeriod"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393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–</a:t>
            </a:r>
            <a:br>
              <a:rPr lang="en-US" sz="2800" b="1" dirty="0" smtClean="0"/>
            </a:br>
            <a:r>
              <a:rPr lang="en-US" sz="2800" b="1" dirty="0" smtClean="0"/>
              <a:t>Legal Level (I)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3569" y="3356992"/>
            <a:ext cx="7704855" cy="28083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55576" y="3356992"/>
            <a:ext cx="77048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>
                <a:latin typeface="Flexo Light" pitchFamily="50" charset="0"/>
              </a:rPr>
              <a:t> </a:t>
            </a:r>
            <a:r>
              <a:rPr lang="en-GB" sz="2200" b="1" dirty="0" smtClean="0">
                <a:latin typeface="Flexo Light" pitchFamily="50" charset="0"/>
              </a:rPr>
              <a:t>2. Legal level: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200" b="1" dirty="0">
                <a:solidFill>
                  <a:srgbClr val="0070C0"/>
                </a:solidFill>
                <a:latin typeface="Flexo Light" pitchFamily="50" charset="0"/>
              </a:rPr>
              <a:t> </a:t>
            </a:r>
            <a:r>
              <a:rPr lang="en-GB" sz="2200" b="1" dirty="0" smtClean="0">
                <a:solidFill>
                  <a:srgbClr val="0070C0"/>
                </a:solidFill>
                <a:latin typeface="Flexo Light" pitchFamily="50" charset="0"/>
              </a:rPr>
              <a:t>A Wake-Up Call: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b="1" dirty="0" smtClean="0">
                <a:latin typeface="Flexo Light" pitchFamily="50" charset="0"/>
              </a:rPr>
              <a:t> think out of the box</a:t>
            </a:r>
            <a:r>
              <a:rPr lang="en-GB" sz="2200" dirty="0" smtClean="0">
                <a:latin typeface="Flexo Light" pitchFamily="50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b="1" dirty="0" smtClean="0">
                <a:latin typeface="Flexo Light" pitchFamily="50" charset="0"/>
              </a:rPr>
              <a:t> create solutions</a:t>
            </a:r>
            <a:r>
              <a:rPr lang="en-GB" sz="2200" dirty="0" smtClean="0">
                <a:latin typeface="Flexo Light" pitchFamily="50" charset="0"/>
              </a:rPr>
              <a:t> as appropriate under the circumstances.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b="1" dirty="0" smtClean="0">
                <a:latin typeface="Flexo Light" pitchFamily="50" charset="0"/>
              </a:rPr>
              <a:t> soft law offers</a:t>
            </a:r>
            <a:r>
              <a:rPr lang="en-GB" sz="2200" dirty="0" smtClean="0">
                <a:latin typeface="Flexo Light" pitchFamily="50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200" b="1" dirty="0" smtClean="0">
                <a:latin typeface="Flexo Light" pitchFamily="50" charset="0"/>
              </a:rPr>
              <a:t> language management</a:t>
            </a:r>
          </a:p>
        </p:txBody>
      </p:sp>
    </p:spTree>
    <p:extLst>
      <p:ext uri="{BB962C8B-B14F-4D97-AF65-F5344CB8AC3E}">
        <p14:creationId xmlns:p14="http://schemas.microsoft.com/office/powerpoint/2010/main" val="7358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6012408" cy="376014"/>
          </a:xfrm>
        </p:spPr>
        <p:txBody>
          <a:bodyPr/>
          <a:lstStyle/>
          <a:p>
            <a:pPr marL="542925" indent="-457200"/>
            <a:r>
              <a:rPr lang="en-US" sz="2800" b="1" dirty="0" smtClean="0"/>
              <a:t>D. Tools to Overcome the Risks – Legal Level (II)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42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9496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3569" y="2420888"/>
            <a:ext cx="7992888" cy="388843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683569" y="2420888"/>
            <a:ext cx="813690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>
                <a:latin typeface="Flexo Light" pitchFamily="50" charset="0"/>
              </a:rPr>
              <a:t> </a:t>
            </a:r>
            <a:r>
              <a:rPr lang="en-GB" sz="2200" b="1" dirty="0" smtClean="0">
                <a:latin typeface="Flexo Light" pitchFamily="50" charset="0"/>
              </a:rPr>
              <a:t>b) Choice of the dispute resolution regime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 Over 1000 arbitration regimes to chose from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 Market oriented, different skill sets (e.g. ICC, CEAC)</a:t>
            </a:r>
          </a:p>
          <a:p>
            <a:pPr lvl="1" indent="-342900">
              <a:buFont typeface="Wingdings" panose="05000000000000000000" pitchFamily="2" charset="2"/>
              <a:buChar char="v"/>
            </a:pPr>
            <a:endParaRPr lang="en-GB" sz="2000" dirty="0" smtClean="0">
              <a:latin typeface="Flexo Light" pitchFamily="50" charset="0"/>
            </a:endParaRPr>
          </a:p>
          <a:p>
            <a:pPr marL="428625" lvl="1" indent="-342900">
              <a:buFont typeface="Wingdings" panose="05000000000000000000" pitchFamily="2" charset="2"/>
              <a:buChar char="v"/>
            </a:pPr>
            <a:r>
              <a:rPr lang="en-GB" sz="2200" b="1" dirty="0" smtClean="0">
                <a:latin typeface="Flexo Light" pitchFamily="50" charset="0"/>
              </a:rPr>
              <a:t>Shaping the competence</a:t>
            </a:r>
            <a:r>
              <a:rPr lang="en-GB" sz="2200" dirty="0" smtClean="0">
                <a:latin typeface="Flexo Light" pitchFamily="50" charset="0"/>
              </a:rPr>
              <a:t> of the arbitrators </a:t>
            </a:r>
            <a:r>
              <a:rPr lang="en-GB" sz="2200" i="1" dirty="0" smtClean="0">
                <a:latin typeface="Flexo Light" pitchFamily="50" charset="0"/>
              </a:rPr>
              <a:t>(and the costs!)</a:t>
            </a:r>
            <a:r>
              <a:rPr lang="en-GB" sz="2200" dirty="0" smtClean="0">
                <a:latin typeface="Flexo Light" pitchFamily="50" charset="0"/>
              </a:rPr>
              <a:t>,  including language skills </a:t>
            </a:r>
          </a:p>
          <a:p>
            <a:pPr marL="428625" lvl="1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Shaping the regime for evidence taking </a:t>
            </a:r>
            <a:r>
              <a:rPr lang="en-GB" sz="2000" i="1" dirty="0" smtClean="0">
                <a:latin typeface="Flexo Light" pitchFamily="50" charset="0"/>
              </a:rPr>
              <a:t>(costs)</a:t>
            </a:r>
          </a:p>
          <a:p>
            <a:pPr marL="428625" lvl="1" indent="-342900">
              <a:buFont typeface="Wingdings" panose="05000000000000000000" pitchFamily="2" charset="2"/>
              <a:buChar char="v"/>
            </a:pPr>
            <a:endParaRPr lang="en-GB" sz="2000" i="1" dirty="0" smtClean="0">
              <a:latin typeface="Flexo Light" pitchFamily="50" charset="0"/>
            </a:endParaRPr>
          </a:p>
          <a:p>
            <a:pPr marL="428625">
              <a:buFont typeface="Wingdings" panose="05000000000000000000" pitchFamily="2" charset="2"/>
              <a:buChar char="v"/>
            </a:pPr>
            <a:r>
              <a:rPr lang="en-GB" sz="2200" b="1" dirty="0" smtClean="0">
                <a:latin typeface="Flexo Light" pitchFamily="50" charset="0"/>
              </a:rPr>
              <a:t>the chance to ‘internationalise’ a language</a:t>
            </a:r>
            <a:r>
              <a:rPr lang="en-GB" sz="2400" b="1" dirty="0" smtClean="0">
                <a:latin typeface="Flexo Light" pitchFamily="50" charset="0"/>
              </a:rPr>
              <a:t> </a:t>
            </a:r>
            <a:r>
              <a:rPr lang="en-GB" sz="2000" i="1" dirty="0" smtClean="0">
                <a:latin typeface="Flexo Light" pitchFamily="50" charset="0"/>
              </a:rPr>
              <a:t>(e.g. English law and German or Swiss arbitration)</a:t>
            </a:r>
            <a:endParaRPr lang="en-GB" sz="2400" i="1" dirty="0" smtClean="0">
              <a:latin typeface="Flexo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20688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(III)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3567" y="2420888"/>
            <a:ext cx="8208911" cy="42484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827584" y="2420888"/>
            <a:ext cx="80648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c) Choice </a:t>
            </a:r>
            <a:r>
              <a:rPr lang="en-GB" sz="2200" b="1" dirty="0">
                <a:latin typeface="Flexo Light" pitchFamily="50" charset="0"/>
              </a:rPr>
              <a:t>of </a:t>
            </a:r>
            <a:r>
              <a:rPr lang="en-GB" sz="2200" b="1" dirty="0" smtClean="0">
                <a:latin typeface="Flexo Light" pitchFamily="50" charset="0"/>
              </a:rPr>
              <a:t>Legal </a:t>
            </a:r>
            <a:r>
              <a:rPr lang="en-GB" sz="2200" b="1" dirty="0">
                <a:latin typeface="Flexo Light" pitchFamily="50" charset="0"/>
              </a:rPr>
              <a:t>Rules</a:t>
            </a:r>
          </a:p>
          <a:p>
            <a:pPr marL="0" indent="0"/>
            <a:r>
              <a:rPr lang="en-GB" sz="2200" b="1" dirty="0" smtClean="0">
                <a:latin typeface="Flexo Light" pitchFamily="50" charset="0"/>
              </a:rPr>
              <a:t>Example: </a:t>
            </a:r>
            <a:r>
              <a:rPr lang="en-GB" sz="2200" b="1" dirty="0" smtClean="0">
                <a:solidFill>
                  <a:srgbClr val="0070C0"/>
                </a:solidFill>
                <a:latin typeface="Flexo Light" pitchFamily="50" charset="0"/>
              </a:rPr>
              <a:t>UNIDROIT Principles of International Commercial Contracts</a:t>
            </a:r>
            <a:r>
              <a:rPr lang="en-GB" sz="2400" b="1" dirty="0" smtClean="0">
                <a:latin typeface="Flexo Light" pitchFamily="50" charset="0"/>
              </a:rPr>
              <a:t> </a:t>
            </a:r>
            <a:r>
              <a:rPr lang="en-GB" sz="1600" b="1" dirty="0" smtClean="0">
                <a:latin typeface="Flexo Light" pitchFamily="50" charset="0"/>
              </a:rPr>
              <a:t>(2010 or 2016 edition, as released in April 2017)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211 rules in </a:t>
            </a:r>
            <a:r>
              <a:rPr lang="en-GB" sz="2000" b="1" dirty="0" smtClean="0">
                <a:latin typeface="Flexo Light" pitchFamily="50" charset="0"/>
              </a:rPr>
              <a:t>neutral language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Example: ‘non-performance’ instead of ‘breach of contract’</a:t>
            </a:r>
            <a:r>
              <a:rPr lang="en-GB" sz="2000" b="1" dirty="0" smtClean="0">
                <a:latin typeface="Flexo Light" pitchFamily="50" charset="0"/>
              </a:rPr>
              <a:t> </a:t>
            </a:r>
          </a:p>
          <a:p>
            <a:pPr marL="0" indent="0">
              <a:lnSpc>
                <a:spcPct val="100000"/>
              </a:lnSpc>
            </a:pPr>
            <a:endParaRPr lang="en-GB" sz="1600" b="1" dirty="0" smtClean="0">
              <a:latin typeface="Flexo Light" pitchFamily="50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>
                <a:latin typeface="Flexo Light" pitchFamily="50" charset="0"/>
              </a:rPr>
              <a:t>Rules are </a:t>
            </a:r>
            <a:r>
              <a:rPr lang="en-GB" sz="2000" b="1" dirty="0">
                <a:latin typeface="Flexo Light" pitchFamily="50" charset="0"/>
              </a:rPr>
              <a:t>‘made to measure’ for cross-border </a:t>
            </a:r>
            <a:r>
              <a:rPr lang="en-GB" sz="2000" b="1" dirty="0" smtClean="0">
                <a:latin typeface="Flexo Light" pitchFamily="50" charset="0"/>
              </a:rPr>
              <a:t>trade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&gt; 50 </a:t>
            </a:r>
            <a:r>
              <a:rPr lang="en-GB" sz="2000" b="1" dirty="0" smtClean="0">
                <a:latin typeface="Flexo Light" pitchFamily="50" charset="0"/>
              </a:rPr>
              <a:t>compromises between civil and common law</a:t>
            </a:r>
          </a:p>
          <a:p>
            <a:pPr marL="0" indent="0">
              <a:lnSpc>
                <a:spcPct val="100000"/>
              </a:lnSpc>
            </a:pPr>
            <a:endParaRPr lang="en-GB" sz="1600" b="1" dirty="0" smtClean="0">
              <a:latin typeface="Flexo Light" pitchFamily="50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70C0"/>
                </a:solidFill>
                <a:latin typeface="Flexo Light" pitchFamily="50" charset="0"/>
              </a:rPr>
              <a:t>an </a:t>
            </a:r>
            <a:r>
              <a:rPr lang="en-GB" sz="2000" b="1" dirty="0" smtClean="0">
                <a:solidFill>
                  <a:srgbClr val="0070C0"/>
                </a:solidFill>
                <a:latin typeface="Flexo Light" pitchFamily="50" charset="0"/>
              </a:rPr>
              <a:t>example for international legal communication </a:t>
            </a:r>
            <a:r>
              <a:rPr lang="en-GB" sz="2000" dirty="0" smtClean="0">
                <a:solidFill>
                  <a:srgbClr val="0070C0"/>
                </a:solidFill>
                <a:latin typeface="Flexo Light" pitchFamily="50" charset="0"/>
              </a:rPr>
              <a:t>(in </a:t>
            </a:r>
            <a:r>
              <a:rPr lang="en-GB" sz="2000" dirty="0">
                <a:solidFill>
                  <a:srgbClr val="0070C0"/>
                </a:solidFill>
                <a:latin typeface="Flexo Light" pitchFamily="50" charset="0"/>
              </a:rPr>
              <a:t>combination with an arbitration clause </a:t>
            </a:r>
            <a:r>
              <a:rPr lang="en-GB" sz="2000" dirty="0" smtClean="0">
                <a:solidFill>
                  <a:srgbClr val="0070C0"/>
                </a:solidFill>
                <a:latin typeface="Flexo Light" pitchFamily="50" charset="0"/>
              </a:rPr>
              <a:t>)</a:t>
            </a:r>
            <a:endParaRPr lang="en-GB" sz="2000" b="1" dirty="0" smtClean="0">
              <a:solidFill>
                <a:srgbClr val="0070C0"/>
              </a:solidFill>
              <a:latin typeface="Flexo Light" pitchFamily="50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80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(IV)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44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55575" y="3429000"/>
            <a:ext cx="7920881" cy="10081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827584" y="3573016"/>
            <a:ext cx="79928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d) Interdependence between the dispute resolution regime and the choice of law</a:t>
            </a:r>
            <a:endParaRPr lang="en-GB" sz="2200" dirty="0" smtClean="0">
              <a:latin typeface="Flexo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(V)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45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55575" y="3212976"/>
            <a:ext cx="8136905" cy="237626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827584" y="3212976"/>
            <a:ext cx="80648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e) Formulation of the Contract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Clear language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Original words </a:t>
            </a:r>
            <a:r>
              <a:rPr lang="en-GB" sz="2000" dirty="0">
                <a:latin typeface="Flexo Light" pitchFamily="50" charset="0"/>
              </a:rPr>
              <a:t>in </a:t>
            </a:r>
            <a:r>
              <a:rPr lang="en-GB" sz="2000" dirty="0" smtClean="0">
                <a:latin typeface="Flexo Light" pitchFamily="50" charset="0"/>
              </a:rPr>
              <a:t>brackets </a:t>
            </a:r>
          </a:p>
          <a:p>
            <a:pPr marL="654050" lvl="2" indent="-457200">
              <a:buFont typeface="Courier New" pitchFamily="49" charset="0"/>
              <a:buChar char="o"/>
            </a:pPr>
            <a:r>
              <a:rPr lang="en-GB" sz="2000" i="1" dirty="0" smtClean="0">
                <a:latin typeface="Flexo Light" pitchFamily="50" charset="0"/>
              </a:rPr>
              <a:t>(always thinking ahead for the worst case from the perspective of the mind chosen as decision maker)</a:t>
            </a:r>
            <a:endParaRPr lang="en-GB" sz="2000" i="1" dirty="0">
              <a:latin typeface="Flexo Light" pitchFamily="50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 smtClean="0">
                <a:latin typeface="Flexo Light" pitchFamily="50" charset="0"/>
              </a:rPr>
              <a:t>Short sentences</a:t>
            </a:r>
          </a:p>
          <a:p>
            <a:pPr marL="0" indent="0"/>
            <a:endParaRPr lang="en-GB" sz="2400" dirty="0" smtClean="0"/>
          </a:p>
          <a:p>
            <a:pPr marL="457200" indent="-457200">
              <a:buAutoNum type="arabicPeriod"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234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</a:t>
            </a:r>
            <a:br>
              <a:rPr lang="en-US" sz="2800" b="1" dirty="0" smtClean="0"/>
            </a:br>
            <a:r>
              <a:rPr lang="en-US" sz="2800" b="1" dirty="0" smtClean="0"/>
              <a:t>Legal Level (VI)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46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799"/>
            <a:ext cx="928903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3569" y="2204864"/>
            <a:ext cx="7992888" cy="41044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55575" y="2204864"/>
            <a:ext cx="806489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>
                <a:latin typeface="Flexo Light" pitchFamily="50" charset="0"/>
              </a:rPr>
              <a:t>f</a:t>
            </a:r>
            <a:r>
              <a:rPr lang="en-GB" sz="2200" b="1" dirty="0" smtClean="0">
                <a:latin typeface="Flexo Light" pitchFamily="50" charset="0"/>
              </a:rPr>
              <a:t>) Special Clauses </a:t>
            </a:r>
            <a:r>
              <a:rPr lang="en-GB" sz="2000" i="1" dirty="0">
                <a:latin typeface="Flexo Light" pitchFamily="50" charset="0"/>
              </a:rPr>
              <a:t>(</a:t>
            </a:r>
            <a:r>
              <a:rPr lang="en-GB" sz="2000" i="1" dirty="0" err="1">
                <a:latin typeface="Flexo Light" pitchFamily="50" charset="0"/>
              </a:rPr>
              <a:t>Triebel</a:t>
            </a:r>
            <a:r>
              <a:rPr lang="en-GB" sz="2000" i="1" dirty="0">
                <a:latin typeface="Flexo Light" pitchFamily="50" charset="0"/>
              </a:rPr>
              <a:t>)</a:t>
            </a:r>
            <a:endParaRPr lang="en-GB" sz="2000" b="1" dirty="0" smtClean="0">
              <a:latin typeface="Flexo Light" pitchFamily="50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>
                <a:latin typeface="Flexo Light" pitchFamily="50" charset="0"/>
              </a:rPr>
              <a:t>„This Agreement has been prepared by German lawyers against a German commercial and legal background. If any term of the Agreement is open to interpretation, the intended German meaning shall prevail</a:t>
            </a:r>
            <a:r>
              <a:rPr lang="en-GB" sz="2000" dirty="0" smtClean="0">
                <a:latin typeface="Flexo Light" pitchFamily="50" charset="0"/>
              </a:rPr>
              <a:t>.”</a:t>
            </a:r>
          </a:p>
          <a:p>
            <a:pPr marL="457200" indent="-457200">
              <a:buFont typeface="Wingdings" pitchFamily="2" charset="2"/>
              <a:buChar char="v"/>
            </a:pPr>
            <a:endParaRPr lang="en-GB" sz="2000" i="1" dirty="0">
              <a:latin typeface="Flexo Light" pitchFamily="50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2000" dirty="0">
                <a:latin typeface="Flexo Light" pitchFamily="50" charset="0"/>
              </a:rPr>
              <a:t>„English […] is not the native language of the parties and of their advisors </a:t>
            </a:r>
            <a:r>
              <a:rPr lang="en-GB" sz="2000" i="1" dirty="0">
                <a:latin typeface="Flexo Light" pitchFamily="50" charset="0"/>
              </a:rPr>
              <a:t>[one of the parties or its advisers].</a:t>
            </a:r>
            <a:r>
              <a:rPr lang="en-GB" sz="2000" dirty="0">
                <a:latin typeface="Flexo Light" pitchFamily="50" charset="0"/>
              </a:rPr>
              <a:t> The parties have agreed to English in the contract as a language of convenience </a:t>
            </a:r>
            <a:r>
              <a:rPr lang="en-GB" sz="2000" i="1" dirty="0">
                <a:latin typeface="Flexo Light" pitchFamily="50" charset="0"/>
              </a:rPr>
              <a:t>[party X has agreed to English in the contract as a concession to party </a:t>
            </a:r>
            <a:r>
              <a:rPr lang="en-GB" sz="2000" i="1" dirty="0" smtClean="0">
                <a:latin typeface="Flexo Light" pitchFamily="50" charset="0"/>
              </a:rPr>
              <a:t>Y]”</a:t>
            </a:r>
          </a:p>
          <a:p>
            <a:pPr marL="0" indent="0"/>
            <a:endParaRPr lang="en-GB" sz="2000" dirty="0" smtClean="0"/>
          </a:p>
          <a:p>
            <a:pPr marL="457200" indent="-457200">
              <a:buAutoNum type="arabicPeriod"/>
            </a:pP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3586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(VII)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47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799"/>
            <a:ext cx="928903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827584" y="2564904"/>
            <a:ext cx="7811967" cy="324036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899591" y="2636912"/>
            <a:ext cx="792087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Special Clauses</a:t>
            </a:r>
            <a:r>
              <a:rPr lang="en-GB" sz="2400" b="1" dirty="0" smtClean="0">
                <a:latin typeface="Flexo Light" pitchFamily="50" charset="0"/>
              </a:rPr>
              <a:t> </a:t>
            </a:r>
            <a:r>
              <a:rPr lang="en-GB" sz="2000" i="1" dirty="0">
                <a:latin typeface="Flexo Light" pitchFamily="50" charset="0"/>
              </a:rPr>
              <a:t>(</a:t>
            </a:r>
            <a:r>
              <a:rPr lang="en-GB" sz="2000" i="1" dirty="0" err="1">
                <a:latin typeface="Flexo Light" pitchFamily="50" charset="0"/>
              </a:rPr>
              <a:t>Triebel</a:t>
            </a:r>
            <a:r>
              <a:rPr lang="en-GB" sz="2000" i="1" dirty="0" smtClean="0">
                <a:latin typeface="Flexo Light" pitchFamily="50" charset="0"/>
              </a:rPr>
              <a:t>)</a:t>
            </a:r>
            <a:r>
              <a:rPr lang="en-GB" sz="2200" i="1" dirty="0" smtClean="0">
                <a:latin typeface="Flexo Light" pitchFamily="50" charset="0"/>
              </a:rPr>
              <a:t> </a:t>
            </a:r>
            <a:r>
              <a:rPr lang="en-GB" sz="2200" b="1" dirty="0" smtClean="0">
                <a:latin typeface="Flexo Light" pitchFamily="50" charset="0"/>
              </a:rPr>
              <a:t>cont’d.</a:t>
            </a:r>
          </a:p>
          <a:p>
            <a:r>
              <a:rPr lang="en-GB" sz="2400" dirty="0" smtClean="0">
                <a:latin typeface="Flexo Light" pitchFamily="50" charset="0"/>
              </a:rPr>
              <a:t>    </a:t>
            </a:r>
            <a:r>
              <a:rPr lang="en-GB" sz="2000" dirty="0" smtClean="0">
                <a:latin typeface="Flexo Light" pitchFamily="50" charset="0"/>
              </a:rPr>
              <a:t>This </a:t>
            </a:r>
            <a:r>
              <a:rPr lang="en-GB" sz="2000" dirty="0">
                <a:latin typeface="Flexo Light" pitchFamily="50" charset="0"/>
              </a:rPr>
              <a:t>Agreement shall be executed in a spirit of good faith and commercial </a:t>
            </a:r>
            <a:r>
              <a:rPr lang="en-GB" sz="2000" dirty="0" smtClean="0">
                <a:latin typeface="Flexo Light" pitchFamily="50" charset="0"/>
              </a:rPr>
              <a:t>loyalty </a:t>
            </a:r>
            <a:r>
              <a:rPr lang="en-GB" sz="2000" i="1" dirty="0" smtClean="0">
                <a:latin typeface="Flexo Light" pitchFamily="50" charset="0"/>
              </a:rPr>
              <a:t>[or: fair dealing]</a:t>
            </a:r>
            <a:r>
              <a:rPr lang="en-GB" sz="2000" dirty="0" smtClean="0">
                <a:latin typeface="Flexo Light" pitchFamily="50" charset="0"/>
              </a:rPr>
              <a:t>. </a:t>
            </a:r>
            <a:r>
              <a:rPr lang="en-GB" sz="2000" dirty="0">
                <a:latin typeface="Flexo Light" pitchFamily="50" charset="0"/>
              </a:rPr>
              <a:t>Any questions of interpretation which might occur </a:t>
            </a:r>
            <a:r>
              <a:rPr lang="en-GB" sz="2000" dirty="0">
                <a:solidFill>
                  <a:srgbClr val="FF0000"/>
                </a:solidFill>
                <a:latin typeface="Flexo Light" pitchFamily="50" charset="0"/>
              </a:rPr>
              <a:t>in light of the different native language of the parties (to whom English is a foreign language of convenience) shall also be resolved in that spirit of good faith </a:t>
            </a:r>
            <a:r>
              <a:rPr lang="en-GB" sz="2000" dirty="0">
                <a:latin typeface="Flexo Light" pitchFamily="50" charset="0"/>
              </a:rPr>
              <a:t>with due regard to the circumstances of the making of this Agreement.”</a:t>
            </a:r>
            <a:endParaRPr lang="de-DE" sz="2000" dirty="0">
              <a:latin typeface="Flexo Light" pitchFamily="50" charset="0"/>
            </a:endParaRPr>
          </a:p>
          <a:p>
            <a:pPr marL="0" indent="0" algn="just"/>
            <a:endParaRPr lang="en-GB" sz="2400" dirty="0" smtClean="0"/>
          </a:p>
          <a:p>
            <a:pPr marL="457200" indent="-457200">
              <a:buAutoNum type="arabicPeriod"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387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(VIII)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48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55575" y="2348880"/>
            <a:ext cx="7920881" cy="331236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55576" y="2420888"/>
            <a:ext cx="806489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>
                <a:latin typeface="Flexo Light" pitchFamily="50" charset="0"/>
              </a:rPr>
              <a:t>g</a:t>
            </a:r>
            <a:r>
              <a:rPr lang="en-GB" sz="2200" b="1" dirty="0" smtClean="0">
                <a:latin typeface="Flexo Light" pitchFamily="50" charset="0"/>
              </a:rPr>
              <a:t>) Special Cases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200" dirty="0" smtClean="0">
                <a:latin typeface="Flexo Light" pitchFamily="50" charset="0"/>
              </a:rPr>
              <a:t>The </a:t>
            </a:r>
            <a:r>
              <a:rPr lang="en-GB" sz="2200" b="1" dirty="0" smtClean="0">
                <a:latin typeface="Flexo Light" pitchFamily="50" charset="0"/>
              </a:rPr>
              <a:t>documentation of the understanding</a:t>
            </a:r>
            <a:r>
              <a:rPr lang="en-GB" sz="2200" dirty="0" smtClean="0">
                <a:latin typeface="Flexo Light" pitchFamily="50" charset="0"/>
              </a:rPr>
              <a:t> of decision makers who do not speak the language of the document:</a:t>
            </a:r>
          </a:p>
          <a:p>
            <a:pPr marL="654050" lvl="2" indent="-457200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Integrating a </a:t>
            </a:r>
            <a:r>
              <a:rPr lang="en-GB" sz="2000" b="1" dirty="0" smtClean="0">
                <a:latin typeface="Flexo Light" pitchFamily="50" charset="0"/>
              </a:rPr>
              <a:t>statement in his native language </a:t>
            </a:r>
            <a:r>
              <a:rPr lang="en-GB" sz="2000" dirty="0" smtClean="0">
                <a:latin typeface="Flexo Light" pitchFamily="50" charset="0"/>
              </a:rPr>
              <a:t>in the document</a:t>
            </a:r>
          </a:p>
          <a:p>
            <a:pPr marL="654050" lvl="2" indent="-457200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Documenting the translation</a:t>
            </a:r>
          </a:p>
          <a:p>
            <a:pPr marL="654050" lvl="2" indent="-457200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Informing about the (legal) risk allocation</a:t>
            </a:r>
          </a:p>
          <a:p>
            <a:pPr marL="654050" lvl="2" indent="-457200">
              <a:buFont typeface="Courier New" pitchFamily="49" charset="0"/>
              <a:buChar char="o"/>
            </a:pPr>
            <a:r>
              <a:rPr lang="en-GB" sz="2000" dirty="0" smtClean="0">
                <a:latin typeface="Flexo Light" pitchFamily="50" charset="0"/>
              </a:rPr>
              <a:t>Example of German notary law </a:t>
            </a:r>
          </a:p>
          <a:p>
            <a:pPr marL="0" indent="0"/>
            <a:endParaRPr lang="en-GB" sz="2400" dirty="0" smtClean="0"/>
          </a:p>
          <a:p>
            <a:pPr marL="457200" indent="-457200">
              <a:buAutoNum type="arabicPeriod"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612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(IX)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40110" y="116631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49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55575" y="4077072"/>
            <a:ext cx="7920881" cy="13681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55575" y="4221088"/>
            <a:ext cx="806489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>
                <a:latin typeface="Flexo Light" pitchFamily="50" charset="0"/>
              </a:rPr>
              <a:t>h</a:t>
            </a:r>
            <a:r>
              <a:rPr lang="en-GB" sz="2200" b="1" dirty="0" smtClean="0">
                <a:latin typeface="Flexo Light" pitchFamily="50" charset="0"/>
              </a:rPr>
              <a:t>) Hierarchy Clauses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200" dirty="0" smtClean="0">
                <a:latin typeface="Flexo Light" pitchFamily="50" charset="0"/>
              </a:rPr>
              <a:t>To create hierarchy for the documents in which real translation efforts went into. </a:t>
            </a:r>
          </a:p>
          <a:p>
            <a:pPr marL="0" indent="0"/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665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eb\Pictures\Bilder 2014 inkl Segeln Rio\IMG_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1678285"/>
            <a:ext cx="9155112" cy="57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6336704" cy="412750"/>
          </a:xfrm>
        </p:spPr>
        <p:txBody>
          <a:bodyPr/>
          <a:lstStyle/>
          <a:p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Maximize</a:t>
            </a:r>
            <a:r>
              <a:rPr lang="de-DE" b="1" dirty="0"/>
              <a:t> Communication in Multi-Lingual </a:t>
            </a:r>
            <a:r>
              <a:rPr lang="de-DE" b="1" dirty="0" err="1" smtClean="0"/>
              <a:t>Discussions</a:t>
            </a:r>
            <a:r>
              <a:rPr lang="de-DE" b="1" dirty="0" smtClean="0"/>
              <a:t> - Agenda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5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1803351" y="3717032"/>
            <a:ext cx="6984776" cy="165618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1803351" y="3717032"/>
            <a:ext cx="680109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Chances and Risks of Multi-Lingual Discussions</a:t>
            </a:r>
            <a:r>
              <a:rPr lang="en-GB" sz="19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en-GB" sz="1900" i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(negotiations)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Risk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Tools </a:t>
            </a:r>
            <a:r>
              <a:rPr lang="en-GB" sz="2200" i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(‘How to …’) 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</a:rPr>
              <a:t>for different scenarios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607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 -</a:t>
            </a:r>
            <a:br>
              <a:rPr lang="en-US" sz="2800" b="1" dirty="0" smtClean="0"/>
            </a:br>
            <a:r>
              <a:rPr lang="en-US" sz="2800" b="1" dirty="0" smtClean="0"/>
              <a:t>Legal Level (X)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50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55575" y="3501008"/>
            <a:ext cx="8136906" cy="27363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827584" y="3645024"/>
            <a:ext cx="806489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>
                <a:latin typeface="Flexo Light" pitchFamily="50" charset="0"/>
              </a:rPr>
              <a:t>i</a:t>
            </a:r>
            <a:r>
              <a:rPr lang="en-GB" sz="2200" b="1" dirty="0" smtClean="0">
                <a:latin typeface="Flexo Light" pitchFamily="50" charset="0"/>
              </a:rPr>
              <a:t>) Clauses to reduce costs in case of dispute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200" dirty="0" smtClean="0">
                <a:latin typeface="Flexo Light" pitchFamily="50" charset="0"/>
              </a:rPr>
              <a:t>Definition of languages in which evidence may be submitted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200" dirty="0" smtClean="0">
                <a:latin typeface="Flexo Light" pitchFamily="50" charset="0"/>
              </a:rPr>
              <a:t>Presumption of correctness of office translations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200" dirty="0" smtClean="0">
                <a:latin typeface="Flexo Light" pitchFamily="50" charset="0"/>
              </a:rPr>
              <a:t>Rebuttal possible by concrete objections from the other party</a:t>
            </a:r>
          </a:p>
          <a:p>
            <a:pPr marL="0" indent="0"/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609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800" y="692696"/>
            <a:ext cx="5832475" cy="412750"/>
          </a:xfrm>
        </p:spPr>
        <p:txBody>
          <a:bodyPr/>
          <a:lstStyle/>
          <a:p>
            <a:pPr marL="447675" indent="-447675"/>
            <a:r>
              <a:rPr lang="en-US" sz="2800" b="1" dirty="0" smtClean="0"/>
              <a:t>D. Tools to Overcome the Risks</a:t>
            </a:r>
            <a:r>
              <a:rPr lang="en-US" sz="2800" b="1" dirty="0"/>
              <a:t> </a:t>
            </a:r>
            <a:r>
              <a:rPr lang="en-US" sz="2800" b="1" dirty="0" smtClean="0"/>
              <a:t>- Communication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51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 descr="WEER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755575" y="3501008"/>
            <a:ext cx="7920881" cy="172819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899590" y="3573016"/>
            <a:ext cx="792088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200" b="1" dirty="0" smtClean="0">
                <a:latin typeface="Flexo Light" pitchFamily="50" charset="0"/>
              </a:rPr>
              <a:t>3. Communication: </a:t>
            </a:r>
          </a:p>
          <a:p>
            <a:pPr marL="457200" indent="-457200">
              <a:buAutoNum type="alphaLcParenR"/>
            </a:pPr>
            <a:r>
              <a:rPr lang="en-GB" sz="2200" dirty="0" smtClean="0">
                <a:latin typeface="Flexo Light" pitchFamily="50" charset="0"/>
              </a:rPr>
              <a:t>Organise </a:t>
            </a:r>
            <a:r>
              <a:rPr lang="en-GB" sz="2200" b="1" dirty="0" smtClean="0">
                <a:latin typeface="Flexo Light" pitchFamily="50" charset="0"/>
              </a:rPr>
              <a:t>who speaks with whom </a:t>
            </a:r>
            <a:r>
              <a:rPr lang="en-GB" sz="2200" dirty="0" smtClean="0">
                <a:latin typeface="Flexo Light" pitchFamily="50" charset="0"/>
              </a:rPr>
              <a:t>when in what function and in what language </a:t>
            </a:r>
            <a:r>
              <a:rPr lang="en-GB" sz="2000" i="1" dirty="0" smtClean="0">
                <a:latin typeface="Flexo Light" pitchFamily="50" charset="0"/>
              </a:rPr>
              <a:t>(e.g. Merkel-Putin in Russian)</a:t>
            </a:r>
          </a:p>
          <a:p>
            <a:pPr marL="457200" indent="-457200">
              <a:buAutoNum type="alphaLcParenR"/>
            </a:pPr>
            <a:r>
              <a:rPr lang="en-GB" sz="2200" dirty="0" smtClean="0">
                <a:latin typeface="Flexo Light" pitchFamily="50" charset="0"/>
              </a:rPr>
              <a:t>Official translation situations </a:t>
            </a:r>
            <a:r>
              <a:rPr lang="en-GB" sz="2000" i="1" dirty="0" smtClean="0">
                <a:latin typeface="Flexo Light" pitchFamily="50" charset="0"/>
              </a:rPr>
              <a:t>(a chance to think)</a:t>
            </a:r>
          </a:p>
          <a:p>
            <a:pPr marL="457200" indent="-457200">
              <a:buAutoNum type="arabicPeriod"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58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00113" y="1961902"/>
            <a:ext cx="7127875" cy="103505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Thank you! </a:t>
            </a:r>
            <a:r>
              <a:rPr lang="en-GB" dirty="0" err="1" smtClean="0">
                <a:latin typeface="+mj-lt"/>
              </a:rPr>
              <a:t>Merci</a:t>
            </a:r>
            <a:r>
              <a:rPr lang="en-GB" dirty="0" smtClean="0">
                <a:latin typeface="+mj-lt"/>
              </a:rPr>
              <a:t>! </a:t>
            </a:r>
            <a:r>
              <a:rPr lang="en-GB" dirty="0" err="1" smtClean="0">
                <a:latin typeface="+mj-lt"/>
              </a:rPr>
              <a:t>Danke</a:t>
            </a:r>
            <a:r>
              <a:rPr lang="en-GB" dirty="0" smtClean="0">
                <a:latin typeface="+mj-lt"/>
              </a:rPr>
              <a:t>! 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7704137" cy="1789113"/>
          </a:xfrm>
        </p:spPr>
        <p:txBody>
          <a:bodyPr/>
          <a:lstStyle/>
          <a:p>
            <a:r>
              <a:rPr lang="de-DE" sz="1800" dirty="0" smtClean="0"/>
              <a:t>Prof. Dr. Eckart Brödermann </a:t>
            </a:r>
            <a:endParaRPr lang="de-DE" sz="1800" dirty="0"/>
          </a:p>
          <a:p>
            <a:pPr lvl="1">
              <a:tabLst/>
            </a:pPr>
            <a:r>
              <a:rPr lang="de-DE" dirty="0" smtClean="0"/>
              <a:t>Rechtsanwalt</a:t>
            </a:r>
          </a:p>
          <a:p>
            <a:pPr lvl="1">
              <a:tabLst/>
            </a:pPr>
            <a:r>
              <a:rPr lang="de-DE" dirty="0" smtClean="0"/>
              <a:t>Brödermann Jahn RA GmbH (</a:t>
            </a:r>
            <a:r>
              <a:rPr lang="de-DE" b="1" dirty="0" smtClean="0">
                <a:hlinkClick r:id="rId3"/>
              </a:rPr>
              <a:t>www.german-law.com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in 5 </a:t>
            </a:r>
            <a:r>
              <a:rPr lang="de-DE" dirty="0" err="1" smtClean="0"/>
              <a:t>languages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Chinese)</a:t>
            </a:r>
          </a:p>
          <a:p>
            <a:pPr lvl="1">
              <a:tabLst/>
            </a:pPr>
            <a:endParaRPr lang="de-DE" dirty="0" smtClean="0"/>
          </a:p>
          <a:p>
            <a:pPr lvl="1">
              <a:tabLst/>
            </a:pPr>
            <a:r>
              <a:rPr lang="de-DE" dirty="0" smtClean="0"/>
              <a:t>ABC-</a:t>
            </a:r>
            <a:r>
              <a:rPr lang="de-DE" dirty="0" err="1" smtClean="0"/>
              <a:t>Strasse</a:t>
            </a:r>
            <a:r>
              <a:rPr lang="de-DE" dirty="0" smtClean="0"/>
              <a:t> 15</a:t>
            </a:r>
          </a:p>
          <a:p>
            <a:pPr lvl="1">
              <a:tabLst/>
            </a:pPr>
            <a:r>
              <a:rPr lang="de-DE" dirty="0" smtClean="0"/>
              <a:t>20354 Hamburg</a:t>
            </a:r>
          </a:p>
          <a:p>
            <a:pPr lvl="1">
              <a:tabLst/>
            </a:pPr>
            <a:endParaRPr lang="de-DE" sz="1000" dirty="0" smtClean="0"/>
          </a:p>
        </p:txBody>
      </p:sp>
      <p:pic>
        <p:nvPicPr>
          <p:cNvPr id="6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899592" y="3068960"/>
            <a:ext cx="71278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Flexo Light" pitchFamily="50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Flexo Light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lexo Light" pitchFamily="50" charset="0"/>
              </a:defRPr>
            </a:lvl9pPr>
          </a:lstStyle>
          <a:p>
            <a:r>
              <a:rPr lang="en-GB" dirty="0" smtClean="0">
                <a:latin typeface="+mj-lt"/>
              </a:rPr>
              <a:t>Questions? Ideas?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7"/>
          <p:cNvSpPr>
            <a:spLocks noChangeArrowheads="1"/>
          </p:cNvSpPr>
          <p:nvPr/>
        </p:nvSpPr>
        <p:spPr bwMode="auto">
          <a:xfrm>
            <a:off x="3000164" y="5802547"/>
            <a:ext cx="5904656" cy="93610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" name="Picture 2" descr="C:\Users\eb\Desktop\Hong Kong Bilder 2010 China\P6270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010"/>
            <a:ext cx="9252520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6336704" cy="412750"/>
          </a:xfrm>
        </p:spPr>
        <p:txBody>
          <a:bodyPr/>
          <a:lstStyle/>
          <a:p>
            <a:r>
              <a:rPr lang="de-DE" b="1" dirty="0" smtClean="0"/>
              <a:t>A. </a:t>
            </a:r>
            <a:r>
              <a:rPr lang="de-DE" b="1" dirty="0" err="1" smtClean="0"/>
              <a:t>Chances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multi-lingual </a:t>
            </a:r>
            <a:r>
              <a:rPr lang="de-DE" b="1" dirty="0" err="1" smtClean="0"/>
              <a:t>communication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6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7"/>
          <p:cNvSpPr>
            <a:spLocks noChangeArrowheads="1"/>
          </p:cNvSpPr>
          <p:nvPr/>
        </p:nvSpPr>
        <p:spPr bwMode="auto">
          <a:xfrm>
            <a:off x="531987" y="2055143"/>
            <a:ext cx="5904656" cy="93610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180975" lvl="1">
              <a:defRPr/>
            </a:pPr>
            <a:endParaRPr lang="de-DE" sz="2000" b="1" dirty="0" smtClean="0">
              <a:latin typeface="Flexo Light" pitchFamily="50" charset="0"/>
              <a:ea typeface="ＭＳ Ｐゴシック" charset="0"/>
              <a:cs typeface="ＭＳ Ｐゴシック" charset="0"/>
            </a:endParaRPr>
          </a:p>
          <a:p>
            <a:pPr marL="180975" lvl="1">
              <a:defRPr/>
            </a:pP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Access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to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additional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markets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around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globe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hteck 7"/>
          <p:cNvSpPr>
            <a:spLocks noChangeArrowheads="1"/>
          </p:cNvSpPr>
          <p:nvPr/>
        </p:nvSpPr>
        <p:spPr bwMode="auto">
          <a:xfrm>
            <a:off x="2915816" y="5589240"/>
            <a:ext cx="5904656" cy="93610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180975">
              <a:defRPr/>
            </a:pP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Growing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business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nationally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and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internationally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  <a:latin typeface="Flexo Light" pitchFamily="50" charset="0"/>
                <a:ea typeface="ＭＳ Ｐゴシック" charset="0"/>
                <a:cs typeface="ＭＳ Ｐゴシック" charset="0"/>
              </a:rPr>
              <a:t> </a:t>
            </a:r>
            <a:endParaRPr lang="de-DE" sz="2400" b="1" dirty="0">
              <a:solidFill>
                <a:schemeClr val="accent1">
                  <a:lumMod val="50000"/>
                </a:schemeClr>
              </a:solidFill>
              <a:latin typeface="Flexo Light" pitchFamily="50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5832475" cy="412750"/>
          </a:xfrm>
        </p:spPr>
        <p:txBody>
          <a:bodyPr/>
          <a:lstStyle/>
          <a:p>
            <a:r>
              <a:rPr lang="de-DE" b="1" dirty="0" smtClean="0"/>
              <a:t>B. </a:t>
            </a:r>
            <a:r>
              <a:rPr lang="de-DE" b="1" dirty="0" err="1" smtClean="0"/>
              <a:t>Risks</a:t>
            </a:r>
            <a:r>
              <a:rPr lang="de-DE" b="1" dirty="0" smtClean="0"/>
              <a:t> </a:t>
            </a:r>
            <a:r>
              <a:rPr lang="de-DE" sz="1200" b="1" dirty="0" smtClean="0"/>
              <a:t>(</a:t>
            </a:r>
            <a:r>
              <a:rPr lang="de-DE" sz="1200" b="1" dirty="0" err="1" smtClean="0"/>
              <a:t>slides</a:t>
            </a:r>
            <a:r>
              <a:rPr lang="de-DE" sz="1200" b="1" dirty="0" smtClean="0"/>
              <a:t> 7-29)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51520" y="2313830"/>
            <a:ext cx="8172710" cy="27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convince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</a:p>
          <a:p>
            <a:pPr lvl="2"/>
            <a:endParaRPr lang="de-DE" sz="2400" dirty="0" smtClean="0"/>
          </a:p>
          <a:p>
            <a:pPr marL="361950" lvl="2" indent="0">
              <a:buNone/>
            </a:pPr>
            <a:endParaRPr lang="de-DE" sz="2400" dirty="0"/>
          </a:p>
          <a:p>
            <a:pPr marL="361950" lvl="2" indent="0">
              <a:buNone/>
            </a:pPr>
            <a:endParaRPr lang="de-DE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7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217024" cy="577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lkenförmige Legende 3"/>
          <p:cNvSpPr/>
          <p:nvPr/>
        </p:nvSpPr>
        <p:spPr>
          <a:xfrm>
            <a:off x="595586" y="1772816"/>
            <a:ext cx="2880320" cy="936104"/>
          </a:xfrm>
          <a:prstGeom prst="cloudCallout">
            <a:avLst>
              <a:gd name="adj1" fmla="val 11244"/>
              <a:gd name="adj2" fmla="val 109306"/>
            </a:avLst>
          </a:prstGeom>
          <a:solidFill>
            <a:schemeClr val="bg2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No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Contract</a:t>
            </a:r>
            <a:endParaRPr lang="de-DE" dirty="0" smtClean="0">
              <a:solidFill>
                <a:schemeClr val="tx2">
                  <a:lumMod val="50000"/>
                </a:schemeClr>
              </a:solidFill>
              <a:latin typeface="Flexo Light" pitchFamily="50" charset="0"/>
            </a:endParaRPr>
          </a:p>
        </p:txBody>
      </p:sp>
      <p:sp>
        <p:nvSpPr>
          <p:cNvPr id="11" name="Wolkenförmige Legende 10"/>
          <p:cNvSpPr/>
          <p:nvPr/>
        </p:nvSpPr>
        <p:spPr>
          <a:xfrm>
            <a:off x="3707904" y="2348880"/>
            <a:ext cx="2880320" cy="936104"/>
          </a:xfrm>
          <a:prstGeom prst="cloudCallout">
            <a:avLst>
              <a:gd name="adj1" fmla="val 4630"/>
              <a:gd name="adj2" fmla="val 98113"/>
            </a:avLst>
          </a:prstGeom>
          <a:solidFill>
            <a:schemeClr val="bg2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Wrong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 Content</a:t>
            </a:r>
          </a:p>
        </p:txBody>
      </p:sp>
      <p:sp>
        <p:nvSpPr>
          <p:cNvPr id="12" name="Wolkenförmige Legende 11"/>
          <p:cNvSpPr/>
          <p:nvPr/>
        </p:nvSpPr>
        <p:spPr>
          <a:xfrm>
            <a:off x="827584" y="3222357"/>
            <a:ext cx="2880320" cy="936104"/>
          </a:xfrm>
          <a:prstGeom prst="cloudCallout">
            <a:avLst>
              <a:gd name="adj1" fmla="val 3969"/>
              <a:gd name="adj2" fmla="val 137796"/>
            </a:avLst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Liability</a:t>
            </a:r>
            <a:endParaRPr lang="de-DE" dirty="0" smtClean="0">
              <a:solidFill>
                <a:schemeClr val="tx2">
                  <a:lumMod val="50000"/>
                </a:schemeClr>
              </a:solidFill>
              <a:latin typeface="Flexo Light" pitchFamily="50" charset="0"/>
            </a:endParaRPr>
          </a:p>
        </p:txBody>
      </p:sp>
      <p:sp>
        <p:nvSpPr>
          <p:cNvPr id="14" name="Wolkenförmige Legende 13"/>
          <p:cNvSpPr/>
          <p:nvPr/>
        </p:nvSpPr>
        <p:spPr>
          <a:xfrm>
            <a:off x="1043608" y="4797152"/>
            <a:ext cx="2880320" cy="936104"/>
          </a:xfrm>
          <a:prstGeom prst="cloudCallout">
            <a:avLst>
              <a:gd name="adj1" fmla="val 69115"/>
              <a:gd name="adj2" fmla="val 42150"/>
            </a:avLst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Additional 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Costs</a:t>
            </a:r>
            <a:endParaRPr lang="de-DE" dirty="0" smtClean="0">
              <a:solidFill>
                <a:schemeClr val="tx2">
                  <a:lumMod val="50000"/>
                </a:schemeClr>
              </a:solidFill>
              <a:latin typeface="Flexo Light" pitchFamily="50" charset="0"/>
            </a:endParaRPr>
          </a:p>
        </p:txBody>
      </p:sp>
      <p:sp>
        <p:nvSpPr>
          <p:cNvPr id="15" name="Wolkenförmige Legende 14"/>
          <p:cNvSpPr/>
          <p:nvPr/>
        </p:nvSpPr>
        <p:spPr>
          <a:xfrm>
            <a:off x="4608004" y="3429000"/>
            <a:ext cx="2880320" cy="936104"/>
          </a:xfrm>
          <a:prstGeom prst="cloudCallout">
            <a:avLst>
              <a:gd name="adj1" fmla="val -9589"/>
              <a:gd name="adj2" fmla="val 115411"/>
            </a:avLst>
          </a:prstGeom>
          <a:solidFill>
            <a:schemeClr val="bg2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Delay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4427984" y="5047914"/>
            <a:ext cx="2880320" cy="936104"/>
          </a:xfrm>
          <a:prstGeom prst="cloudCallout">
            <a:avLst/>
          </a:prstGeom>
          <a:solidFill>
            <a:schemeClr val="bg1">
              <a:lumMod val="9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Dispute</a:t>
            </a:r>
          </a:p>
        </p:txBody>
      </p:sp>
    </p:spTree>
    <p:extLst>
      <p:ext uri="{BB962C8B-B14F-4D97-AF65-F5344CB8AC3E}">
        <p14:creationId xmlns:p14="http://schemas.microsoft.com/office/powerpoint/2010/main" val="32070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5832475" cy="412750"/>
          </a:xfrm>
        </p:spPr>
        <p:txBody>
          <a:bodyPr/>
          <a:lstStyle/>
          <a:p>
            <a:r>
              <a:rPr lang="de-DE" b="1" dirty="0" smtClean="0"/>
              <a:t>B. </a:t>
            </a:r>
            <a:r>
              <a:rPr lang="de-DE" b="1" dirty="0" err="1" smtClean="0"/>
              <a:t>Risks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51520" y="2313830"/>
            <a:ext cx="8172710" cy="27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convince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</a:p>
          <a:p>
            <a:pPr lvl="2"/>
            <a:endParaRPr lang="de-DE" sz="2400" dirty="0" smtClean="0"/>
          </a:p>
          <a:p>
            <a:pPr marL="361950" lvl="2" indent="0">
              <a:buNone/>
            </a:pPr>
            <a:endParaRPr lang="de-DE" sz="2400" dirty="0"/>
          </a:p>
          <a:p>
            <a:pPr marL="361950" lvl="2" indent="0">
              <a:buNone/>
            </a:pPr>
            <a:endParaRPr lang="de-DE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8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7" descr="risik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89" y="1628800"/>
            <a:ext cx="9217024" cy="577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lkenförmige Legende 10"/>
          <p:cNvSpPr/>
          <p:nvPr/>
        </p:nvSpPr>
        <p:spPr>
          <a:xfrm>
            <a:off x="3349377" y="2313830"/>
            <a:ext cx="2880320" cy="9361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Wrong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 Content</a:t>
            </a:r>
          </a:p>
        </p:txBody>
      </p:sp>
      <p:sp>
        <p:nvSpPr>
          <p:cNvPr id="12" name="Wolkenförmige Legende 11"/>
          <p:cNvSpPr/>
          <p:nvPr/>
        </p:nvSpPr>
        <p:spPr>
          <a:xfrm>
            <a:off x="971600" y="3222357"/>
            <a:ext cx="2880320" cy="9361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Liability</a:t>
            </a:r>
            <a:endParaRPr lang="de-DE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Wolkenförmige Legende 13"/>
          <p:cNvSpPr/>
          <p:nvPr/>
        </p:nvSpPr>
        <p:spPr>
          <a:xfrm>
            <a:off x="1043608" y="4797152"/>
            <a:ext cx="2880320" cy="9361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Additional 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Costs</a:t>
            </a:r>
            <a:endParaRPr lang="de-DE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Wolkenförmige Legende 14"/>
          <p:cNvSpPr/>
          <p:nvPr/>
        </p:nvSpPr>
        <p:spPr>
          <a:xfrm>
            <a:off x="4788024" y="3491272"/>
            <a:ext cx="2880320" cy="9361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Delay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4427984" y="5047914"/>
            <a:ext cx="2880320" cy="9361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Dispute</a:t>
            </a:r>
          </a:p>
        </p:txBody>
      </p:sp>
      <p:sp>
        <p:nvSpPr>
          <p:cNvPr id="17" name="_s1379364"/>
          <p:cNvSpPr>
            <a:spLocks noChangeArrowheads="1"/>
          </p:cNvSpPr>
          <p:nvPr/>
        </p:nvSpPr>
        <p:spPr bwMode="auto">
          <a:xfrm>
            <a:off x="1946447" y="1957880"/>
            <a:ext cx="7056909" cy="4248472"/>
          </a:xfrm>
          <a:prstGeom prst="ellipse">
            <a:avLst/>
          </a:prstGeom>
          <a:solidFill>
            <a:srgbClr val="DF2607">
              <a:alpha val="69804"/>
            </a:srgbClr>
          </a:solidFill>
          <a:ln>
            <a:noFill/>
          </a:ln>
          <a:effectLst>
            <a:outerShdw blurRad="101600" dist="50800" dir="2700000" algn="tl" rotWithShape="0">
              <a:srgbClr val="808080">
                <a:alpha val="42999"/>
              </a:srgbClr>
            </a:outerShdw>
          </a:effectLst>
          <a:extLst/>
        </p:spPr>
        <p:txBody>
          <a:bodyPr wrap="none" lIns="66166" tIns="33083" rIns="66166" bIns="33083" anchor="ctr"/>
          <a:lstStyle/>
          <a:p>
            <a:pPr indent="12700" algn="ctr">
              <a:buFont typeface="Wingdings" charset="0"/>
              <a:buNone/>
              <a:defRPr/>
            </a:pPr>
            <a:endParaRPr lang="en-US" sz="20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Nach unten gekrümmter Pfeil 4"/>
          <p:cNvSpPr/>
          <p:nvPr/>
        </p:nvSpPr>
        <p:spPr>
          <a:xfrm>
            <a:off x="2483768" y="1628800"/>
            <a:ext cx="3600400" cy="13681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899591" y="3349769"/>
            <a:ext cx="8784977" cy="151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700" algn="ctr">
              <a:buFont typeface="Wingdings" charset="0"/>
              <a:buNone/>
              <a:defRPr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Risks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requires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language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management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as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diligent contract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management </a:t>
            </a:r>
          </a:p>
          <a:p>
            <a:pPr indent="12700" algn="ctr"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(obligation of CEO as 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exo Light" pitchFamily="50" charset="0"/>
                <a:ea typeface="ＭＳ Ｐゴシック" charset="0"/>
                <a:cs typeface="ＭＳ Ｐゴシック" charset="0"/>
              </a:rPr>
              <a:t>a matter of company law)</a:t>
            </a:r>
          </a:p>
          <a:p>
            <a:pPr marL="0" indent="0"/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Flexo Light" pitchFamily="50" charset="0"/>
            </a:endParaRPr>
          </a:p>
        </p:txBody>
      </p:sp>
      <p:sp>
        <p:nvSpPr>
          <p:cNvPr id="4" name="Wolkenförmige Legende 3"/>
          <p:cNvSpPr/>
          <p:nvPr/>
        </p:nvSpPr>
        <p:spPr>
          <a:xfrm>
            <a:off x="110580" y="1985228"/>
            <a:ext cx="2880320" cy="9361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No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 </a:t>
            </a:r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  <a:latin typeface="Flexo Light" pitchFamily="50" charset="0"/>
              </a:rPr>
              <a:t>Contract</a:t>
            </a:r>
            <a:endParaRPr lang="de-DE" dirty="0" smtClean="0">
              <a:solidFill>
                <a:schemeClr val="tx2">
                  <a:lumMod val="50000"/>
                </a:schemeClr>
              </a:solidFill>
              <a:latin typeface="Flexo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7" descr="risik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217024" cy="577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2649"/>
              </p:ext>
            </p:extLst>
          </p:nvPr>
        </p:nvGraphicFramePr>
        <p:xfrm>
          <a:off x="431800" y="2328863"/>
          <a:ext cx="8172450" cy="40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286513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19672" y="406836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67744" y="512757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75856" y="414908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originating</a:t>
            </a:r>
            <a:endParaRPr lang="de-DE" sz="2000" b="1" dirty="0" smtClean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236958">
            <a:off x="3168134" y="4746661"/>
            <a:ext cx="190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originating</a:t>
            </a:r>
            <a:endParaRPr lang="de-DE" sz="2000" b="1" dirty="0" smtClean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B. </a:t>
            </a:r>
            <a:r>
              <a:rPr lang="de-DE" b="1" dirty="0" err="1" smtClean="0"/>
              <a:t>Risks</a:t>
            </a:r>
            <a:r>
              <a:rPr lang="de-DE" b="1" dirty="0" smtClean="0"/>
              <a:t>: </a:t>
            </a:r>
            <a:r>
              <a:rPr lang="de-DE" b="1" dirty="0" err="1" smtClean="0"/>
              <a:t>Overview</a:t>
            </a:r>
            <a:r>
              <a:rPr lang="de-DE" b="1" dirty="0" smtClean="0"/>
              <a:t> </a:t>
            </a:r>
            <a:endParaRPr lang="en-GB" dirty="0" smtClean="0"/>
          </a:p>
        </p:txBody>
      </p:sp>
      <p:pic>
        <p:nvPicPr>
          <p:cNvPr id="13" name="Picture 3" descr="H:\Referendare und Praktikanten\Zheng\Iran Sanctions\Photos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878"/>
            <a:ext cx="2088232" cy="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51520" y="11663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chemeClr val="bg1"/>
                </a:solidFill>
              </a:rPr>
              <a:t>Multi-Lingual Communication</a:t>
            </a:r>
            <a:r>
              <a:rPr lang="de-DE" sz="1000" b="1" dirty="0">
                <a:solidFill>
                  <a:schemeClr val="bg1"/>
                </a:solidFill>
              </a:rPr>
              <a:t> </a:t>
            </a:r>
            <a:r>
              <a:rPr lang="de-DE" sz="1000" b="1" dirty="0" smtClean="0">
                <a:solidFill>
                  <a:schemeClr val="bg1"/>
                </a:solidFill>
              </a:rPr>
              <a:t>| 14.06.2017 </a:t>
            </a:r>
            <a:r>
              <a:rPr lang="en-US" sz="1000" b="1" dirty="0" smtClean="0">
                <a:solidFill>
                  <a:schemeClr val="bg1"/>
                </a:solidFill>
              </a:rPr>
              <a:t>| Page 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" name="Nach unten gekrümmter Pfeil 1"/>
          <p:cNvSpPr/>
          <p:nvPr/>
        </p:nvSpPr>
        <p:spPr>
          <a:xfrm>
            <a:off x="2145275" y="1872273"/>
            <a:ext cx="3074797" cy="548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0320645">
            <a:off x="2893300" y="3562954"/>
            <a:ext cx="182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latin typeface="Flexo Light" pitchFamily="50" charset="0"/>
              </a:rPr>
              <a:t>originating</a:t>
            </a:r>
            <a:endParaRPr lang="de-DE" sz="2000" b="1" dirty="0" smtClean="0">
              <a:solidFill>
                <a:schemeClr val="tx2">
                  <a:lumMod val="75000"/>
                </a:schemeClr>
              </a:solidFill>
              <a:latin typeface="Flexo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Competition Law I  31 March 2013">
  <a:themeElements>
    <a:clrScheme name="BUJ ppt 2012-10-23">
      <a:dk1>
        <a:sysClr val="windowText" lastClr="000000"/>
      </a:dk1>
      <a:lt1>
        <a:sysClr val="window" lastClr="FFFFFF"/>
      </a:lt1>
      <a:dk2>
        <a:srgbClr val="7D8F99"/>
      </a:dk2>
      <a:lt2>
        <a:srgbClr val="FFFFFF"/>
      </a:lt2>
      <a:accent1>
        <a:srgbClr val="7D8F99"/>
      </a:accent1>
      <a:accent2>
        <a:srgbClr val="FFE4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Competition Law I  31 March 2013</Template>
  <TotalTime>0</TotalTime>
  <Words>2938</Words>
  <Application>Microsoft Office PowerPoint</Application>
  <PresentationFormat>Bildschirmpräsentation (4:3)</PresentationFormat>
  <Paragraphs>528</Paragraphs>
  <Slides>52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Lecture Competition Law I  31 March 2013</vt:lpstr>
      <vt:lpstr> </vt:lpstr>
      <vt:lpstr>Welcome! Bon jour! Guten Tag!</vt:lpstr>
      <vt:lpstr>To whom do you listen?</vt:lpstr>
      <vt:lpstr>Assumptions  </vt:lpstr>
      <vt:lpstr>How to Maximize Communication in Multi-Lingual Discussions - Agenda </vt:lpstr>
      <vt:lpstr>A. Chances of multi-lingual communication </vt:lpstr>
      <vt:lpstr>B. Risks (slides 7-29) </vt:lpstr>
      <vt:lpstr>B. Risks </vt:lpstr>
      <vt:lpstr>B. Risks: Overview </vt:lpstr>
      <vt:lpstr>1. Risk originating in the Original Language (I) </vt:lpstr>
      <vt:lpstr>1. Risk originating in the Original Language (II) </vt:lpstr>
      <vt:lpstr>1. Risk originating in the Original Language (III) </vt:lpstr>
      <vt:lpstr>PowerPoint-Präsentation</vt:lpstr>
      <vt:lpstr>1. Risk originating in the Original Language (III) Example: The Chinese „Fa“ (=LAW) (2) </vt:lpstr>
      <vt:lpstr>1. Risk originating in the Original Language (III) Example: The Chinese „Fa“ (=LAW) (3)</vt:lpstr>
      <vt:lpstr>2. Risks originating in the Translation (I) </vt:lpstr>
      <vt:lpstr>2. Risks originating in the Translation (II) </vt:lpstr>
      <vt:lpstr>2. Risks originating in the Translation (III) </vt:lpstr>
      <vt:lpstr>2. Risks originating in the Translation (IV) </vt:lpstr>
      <vt:lpstr>2. Risks originating in the Translation (V) </vt:lpstr>
      <vt:lpstr>3. Risks in the System of Interpretation: Common versus Civil Law (I) </vt:lpstr>
      <vt:lpstr>3. Risks in the System of Interpretation: Common versus Civil Law (II) </vt:lpstr>
      <vt:lpstr>3. Risks in the System of Interpretation (III)  </vt:lpstr>
      <vt:lpstr>3. Risks in the System of Interpretation (IV) </vt:lpstr>
      <vt:lpstr>4. Risks in the System of Interpretation (V)  </vt:lpstr>
      <vt:lpstr>4. Risks in the System of Interpretation (VI) </vt:lpstr>
      <vt:lpstr>4. Risks in the System of Interpretation (VII) </vt:lpstr>
      <vt:lpstr>5. Example for an Assessment (I) </vt:lpstr>
      <vt:lpstr>5. Examples for an Assessment (II) Variations</vt:lpstr>
      <vt:lpstr>C. Risk Assessment: Overview</vt:lpstr>
      <vt:lpstr>C. Risk Assessment (I)</vt:lpstr>
      <vt:lpstr>C. Risk Assessment (II)</vt:lpstr>
      <vt:lpstr>C. Risk Assessment (III)</vt:lpstr>
      <vt:lpstr>C. Risk Assessment (IV)</vt:lpstr>
      <vt:lpstr>C. Risk Assessment (V)</vt:lpstr>
      <vt:lpstr>C. Risk Assessment (VI)</vt:lpstr>
      <vt:lpstr>C. Risk Assessment (VII)</vt:lpstr>
      <vt:lpstr>C. Risk Assessment (VIII)</vt:lpstr>
      <vt:lpstr>D. Tools to Overcome the Risks: Overview</vt:lpstr>
      <vt:lpstr>D. Tools to Overcome the Risks – Internal level</vt:lpstr>
      <vt:lpstr>D. Tools to Overcome the Risks – Legal Level (I)</vt:lpstr>
      <vt:lpstr>D. Tools to Overcome the Risks – Legal Level (II)</vt:lpstr>
      <vt:lpstr>D. Tools to Overcome the Risks - Legal Level (III)</vt:lpstr>
      <vt:lpstr>D. Tools to Overcome the Risks - Legal Level (IV)</vt:lpstr>
      <vt:lpstr>D. Tools to Overcome the Risks - Legal Level (V)</vt:lpstr>
      <vt:lpstr>D. Tools to Overcome the Risks  Legal Level (VI)</vt:lpstr>
      <vt:lpstr>D. Tools to Overcome the Risks - Legal Level (VII)</vt:lpstr>
      <vt:lpstr>D. Tools to Overcome the Risks - Legal Level (VIII)</vt:lpstr>
      <vt:lpstr>D. Tools to Overcome the Risks - Legal Level (IX)</vt:lpstr>
      <vt:lpstr>D. Tools to Overcome the Risks - Legal Level (X)</vt:lpstr>
      <vt:lpstr>D. Tools to Overcome the Risks - Communication</vt:lpstr>
      <vt:lpstr>Thank you! Merci! Danke! 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Dr. York Zieren</dc:creator>
  <cp:lastModifiedBy>Mangal, Wajma | Brödermann Jahn</cp:lastModifiedBy>
  <cp:revision>255</cp:revision>
  <cp:lastPrinted>2013-09-09T09:42:33Z</cp:lastPrinted>
  <dcterms:created xsi:type="dcterms:W3CDTF">2013-09-09T08:43:02Z</dcterms:created>
  <dcterms:modified xsi:type="dcterms:W3CDTF">2017-06-08T10:27:15Z</dcterms:modified>
</cp:coreProperties>
</file>